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2" r:id="rId4"/>
    <p:sldId id="266" r:id="rId5"/>
    <p:sldId id="264" r:id="rId6"/>
    <p:sldId id="271" r:id="rId7"/>
    <p:sldId id="274" r:id="rId8"/>
    <p:sldId id="275" r:id="rId9"/>
    <p:sldId id="283" r:id="rId10"/>
    <p:sldId id="284" r:id="rId11"/>
    <p:sldId id="285" r:id="rId12"/>
    <p:sldId id="286" r:id="rId13"/>
    <p:sldId id="287" r:id="rId14"/>
    <p:sldId id="288" r:id="rId15"/>
    <p:sldId id="257" r:id="rId16"/>
    <p:sldId id="277" r:id="rId17"/>
    <p:sldId id="276" r:id="rId18"/>
    <p:sldId id="289" r:id="rId19"/>
    <p:sldId id="279" r:id="rId20"/>
    <p:sldId id="280" r:id="rId21"/>
    <p:sldId id="282" r:id="rId22"/>
    <p:sldId id="290" r:id="rId23"/>
    <p:sldId id="260" r:id="rId24"/>
    <p:sldId id="281" r:id="rId25"/>
    <p:sldId id="278" r:id="rId26"/>
    <p:sldId id="291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95B0"/>
    <a:srgbClr val="CDA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Pasirinkimas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Tikslingai</c:v>
                </c:pt>
                <c:pt idx="1">
                  <c:v>Medicina</c:v>
                </c:pt>
                <c:pt idx="2">
                  <c:v>Bet kur</c:v>
                </c:pt>
                <c:pt idx="3">
                  <c:v>Tėvas rekomendavo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</c:v>
                </c:pt>
                <c:pt idx="1">
                  <c:v>9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D-4706-98AE-9C5895C01C8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94812413154238"/>
          <c:y val="0.30300651123303024"/>
          <c:w val="0.52371159487417018"/>
          <c:h val="0.616664875223523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Darbo sritis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PSPC su gyd.</c:v>
                </c:pt>
                <c:pt idx="1">
                  <c:v>PSPC savarankiškai</c:v>
                </c:pt>
                <c:pt idx="2">
                  <c:v>Akušerijos sk.</c:v>
                </c:pt>
                <c:pt idx="3">
                  <c:v>Ginekologijos sk.</c:v>
                </c:pt>
                <c:pt idx="4">
                  <c:v>N. Patologijos sk.</c:v>
                </c:pt>
                <c:pt idx="5">
                  <c:v>Netiesiogiai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3</c:v>
                </c:pt>
                <c:pt idx="2">
                  <c:v>36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05-4A11-8AFF-18034C47A3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Specialybė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58-4586-BA07-2E62B76AAD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Darbo aplinka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23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58-4586-BA07-2E62B76AAD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Kolektyvas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</c:v>
                </c:pt>
                <c:pt idx="1">
                  <c:v>19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58-4586-BA07-2E62B76AAD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Vadovybė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58-4586-BA07-2E62B76AAD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Atlyginimas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</c:v>
                </c:pt>
                <c:pt idx="1">
                  <c:v>13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58-4586-BA07-2E62B76AAD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Darbas naktimis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6</c:v>
                </c:pt>
                <c:pt idx="1">
                  <c:v>18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58-4586-BA07-2E62B76AAD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Pamainos trukmė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12</c:v>
                </c:pt>
                <c:pt idx="1">
                  <c:v>18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58-4586-BA07-2E62B76AAD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Klientės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Džiugina</c:v>
                </c:pt>
                <c:pt idx="1">
                  <c:v>Būna geriau, būna blogiau</c:v>
                </c:pt>
                <c:pt idx="2">
                  <c:v>Liūdina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24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A58-4586-BA07-2E62B76AA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21200096"/>
        <c:axId val="487408784"/>
      </c:barChart>
      <c:catAx>
        <c:axId val="1021200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408784"/>
        <c:crosses val="autoZero"/>
        <c:auto val="1"/>
        <c:lblAlgn val="ctr"/>
        <c:lblOffset val="100"/>
        <c:noMultiLvlLbl val="0"/>
      </c:catAx>
      <c:valAx>
        <c:axId val="487408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120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39206380272045"/>
          <c:y val="0.22785999669248641"/>
          <c:w val="0.55121582214229958"/>
          <c:h val="0.6909755334210984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Veiklos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Susiję su akušerija</c:v>
                </c:pt>
                <c:pt idx="1">
                  <c:v>Organizacijos</c:v>
                </c:pt>
                <c:pt idx="2">
                  <c:v>Nieko bendra</c:v>
                </c:pt>
                <c:pt idx="3">
                  <c:v>Konsultuoju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9</c:v>
                </c:pt>
                <c:pt idx="2">
                  <c:v>6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1-4B00-9749-B9D28B97923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Statusas</c:v>
                </c:pt>
                <c:pt idx="1">
                  <c:v>Natūralaus gimdymo centrai</c:v>
                </c:pt>
                <c:pt idx="2">
                  <c:v>Atlygis</c:v>
                </c:pt>
                <c:pt idx="3">
                  <c:v>kita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D-498C-A349-8861832ADAE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Natūralaus gimdymo centras</c:v>
                </c:pt>
                <c:pt idx="1">
                  <c:v>Pripažinimas</c:v>
                </c:pt>
                <c:pt idx="2">
                  <c:v>Užsienis</c:v>
                </c:pt>
                <c:pt idx="3">
                  <c:v>Tęstinė akušerija</c:v>
                </c:pt>
                <c:pt idx="4">
                  <c:v>Kaune</c:v>
                </c:pt>
                <c:pt idx="5">
                  <c:v>Jau dirbu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6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9-4282-939C-9C10318A3F5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Įgudžių stoka</c:v>
                </c:pt>
                <c:pt idx="1">
                  <c:v>Buitinės aplinkybės</c:v>
                </c:pt>
                <c:pt idx="2">
                  <c:v>Teisinis reguliavimas</c:v>
                </c:pt>
                <c:pt idx="3">
                  <c:v>Poreikio stoka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9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1-4B70-A4D1-B9D5E03D940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6D213-4EB7-498D-888A-EC013FCB1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72693D-88CB-440C-9851-7ED9E33A06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95DEE-5F9A-4E52-84CF-FC9EE8A61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F1E82-8C0A-44BC-BC88-623CC32D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39EDA-C160-4D3B-B4A6-54D4BEB74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3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6FCC-BB92-4F00-9F72-742D8962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5E39E-D3CF-41B7-9FCD-355562228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4BEED-E864-4D84-86CF-7841D15DD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3438B1-DE49-4C31-952D-A457FFE0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432F0-8DED-401D-B18B-6AAB3278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7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C280-BDFE-4140-A690-796E1E04F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01145-78A2-4E27-83DF-61F02527B3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24B6F-6C19-4942-988B-EECA670D0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5F789-F2EE-419C-A06C-C8656388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9B985-90D8-4618-889D-F7982256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65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42E5-D95D-46DD-A024-73A59629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32696-07F7-4E24-8B29-1D385065D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41F9C-B6EE-40AB-AC63-F17DCE30F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4EA4E2-25B3-45A1-A2B7-8F21905BE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092FE-BD5B-4894-8512-E60C26E8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AED24-D720-4FDA-BEC2-4E5E1121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3645A-209D-4B5E-B8EE-F991D440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ED146A-48B9-4A87-BCC0-4F5CAF4C7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5B352-6E5C-4948-8D5A-1429DB421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E9349A-5B80-40D7-9D3C-0F6ED5704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C2B15F-DB20-478F-B627-54A045D20B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21249C-1880-447A-B98F-52A988110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41BDB7-8023-4C7D-8D4B-924A5FB9C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50640-3716-42C0-8432-72E6E5633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3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9C388-94DA-4253-86E4-0510AFC82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6FF9C-237D-4C7D-97DD-8C20A0D1C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2AFCF5-0CFA-41F0-A437-CD563E10E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5BFAF-28BB-4AFF-AF7C-FF5A2B9C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0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93C61-DE5B-4858-8225-FE02B68EE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06EB9F-1C66-499D-912C-70D36277C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4D6AA-93D9-46DE-914B-F4410CB6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5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56B5-F2FD-447E-B683-82FE2BF45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BBE99-82C8-426B-876F-43B8EFF59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B33B-4FB2-4581-B963-8104CF39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A557D-29F8-48B6-8118-AB9881FB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49BCA-EFE5-495E-BBD1-45A4173F3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229D2-F1FE-44A9-8D8C-D5C4AD076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72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84EA-6D9A-477E-BE62-81A341C8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88308E-3B2D-4A99-A9FB-B0C2DFC0E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DEDF8-E249-491F-90F9-969283547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3F624-1D5B-4EBA-80DC-F44E530D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FCC92-6C37-4908-A4BB-00162B3CB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66404-746E-4E14-BD03-17C630B9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67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33CA-222A-4F20-81FD-F0123731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61BF19-9A36-47EE-A803-F25823D7B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47A9D-9E8F-4947-8A84-8C1BB2C25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065C-B6C8-4D9A-A3E0-87DA39AD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943C4-1E2A-4951-9BD6-0D2E95C3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1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31FB3F-B042-4840-994C-2A2E784D2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8FBEA0-0987-45F7-A541-26180B3549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0B4820-E0F6-443F-909B-E8F57D140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A5B5E-C36C-432D-A4A7-9C73685A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A2D94-6ADD-449B-9AED-4C8D920B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8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F97FE9-75E2-473B-9268-E451ED67C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5C8C2-2C49-4995-9D9D-D1562F2C7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CC023-BB9E-4FF5-AFE4-132DD38E1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D62FF-9F8F-4ECD-8C36-A55A38E31AAC}" type="datetimeFigureOut">
              <a:rPr lang="en-US" smtClean="0"/>
              <a:t>5/14/2021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89A39-BBBC-49FD-A549-6CDC950D0A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DED43-8805-4FB4-9DC6-136A7A0BA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7BF7F-7D68-4A59-8523-D29AD3F42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4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nationalmidwives.org/icm-news/trust-the-evidence-invest-in-midwives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science/journal/18775756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-2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331CB3-7F28-4303-BDB9-AC3162562CD0}"/>
              </a:ext>
            </a:extLst>
          </p:cNvPr>
          <p:cNvSpPr/>
          <p:nvPr/>
        </p:nvSpPr>
        <p:spPr>
          <a:xfrm>
            <a:off x="366712" y="276225"/>
            <a:ext cx="11687175" cy="630555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34D596-B917-4ED7-A66A-875E7A3D1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1251" y="1647824"/>
            <a:ext cx="8210549" cy="3676649"/>
          </a:xfrm>
        </p:spPr>
        <p:txBody>
          <a:bodyPr>
            <a:normAutofit/>
          </a:bodyPr>
          <a:lstStyle/>
          <a:p>
            <a:r>
              <a:rPr lang="lt-LT" sz="4800" b="1" dirty="0">
                <a:latin typeface="Candara" panose="020E0502030303020204" pitchFamily="34" charset="0"/>
              </a:rPr>
              <a:t>Pasaulis teigia: ateitis – akušerių rankose</a:t>
            </a:r>
            <a:r>
              <a:rPr lang="en-US" sz="4800" b="1" dirty="0">
                <a:latin typeface="Candara" panose="020E0502030303020204" pitchFamily="34" charset="0"/>
              </a:rPr>
              <a:t>!</a:t>
            </a:r>
            <a:br>
              <a:rPr lang="lt-LT" b="1" dirty="0">
                <a:latin typeface="Candara" panose="020E0502030303020204" pitchFamily="34" charset="0"/>
              </a:rPr>
            </a:br>
            <a:br>
              <a:rPr lang="lt-LT" sz="3600" b="1" dirty="0">
                <a:latin typeface="Candara" panose="020E0502030303020204" pitchFamily="34" charset="0"/>
              </a:rPr>
            </a:br>
            <a:r>
              <a:rPr lang="lt-LT" sz="3600" dirty="0">
                <a:latin typeface="Candara" panose="020E0502030303020204" pitchFamily="34" charset="0"/>
              </a:rPr>
              <a:t>2021-05-28</a:t>
            </a:r>
            <a:br>
              <a:rPr lang="lt-LT" sz="3600" dirty="0">
                <a:latin typeface="Candara" panose="020E0502030303020204" pitchFamily="34" charset="0"/>
              </a:rPr>
            </a:br>
            <a:r>
              <a:rPr lang="lt-LT" sz="3600" dirty="0">
                <a:latin typeface="Candara" panose="020E0502030303020204" pitchFamily="34" charset="0"/>
              </a:rPr>
              <a:t>Vilnius</a:t>
            </a:r>
            <a:endParaRPr lang="en-US" sz="3600" dirty="0">
              <a:latin typeface="Candara" panose="020E0502030303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F614E-C9FC-4686-B690-AF04623CC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5647217"/>
            <a:ext cx="3314700" cy="750887"/>
          </a:xfrm>
        </p:spPr>
        <p:txBody>
          <a:bodyPr/>
          <a:lstStyle/>
          <a:p>
            <a:r>
              <a:rPr lang="en-US" dirty="0" err="1">
                <a:latin typeface="Candara" panose="020E0502030303020204" pitchFamily="34" charset="0"/>
              </a:rPr>
              <a:t>Aku</a:t>
            </a:r>
            <a:r>
              <a:rPr lang="lt-LT" dirty="0" err="1">
                <a:latin typeface="Candara" panose="020E0502030303020204" pitchFamily="34" charset="0"/>
              </a:rPr>
              <a:t>šerė</a:t>
            </a:r>
            <a:r>
              <a:rPr lang="lt-LT" dirty="0">
                <a:latin typeface="Candara" panose="020E0502030303020204" pitchFamily="34" charset="0"/>
              </a:rPr>
              <a:t> Agnė Škudienė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www.agneskudiene.lt</a:t>
            </a:r>
            <a:endParaRPr lang="en-US" dirty="0">
              <a:latin typeface="Candara" panose="020E0502030303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A03BA2-ED54-47D4-A560-AFF7F6AE7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" y="390522"/>
            <a:ext cx="2925128" cy="1409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12656A-1F13-43EC-A37A-7EDD101F95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49" y="5440444"/>
            <a:ext cx="1133477" cy="102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0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C3DA-C0EA-40A5-B58E-A60458FE0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238125"/>
            <a:ext cx="8972550" cy="14922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andara" panose="020E0502030303020204" pitchFamily="34" charset="0"/>
              </a:rPr>
              <a:t>UNFPA </a:t>
            </a:r>
            <a:r>
              <a:rPr lang="lt-LT" sz="2400" b="1" dirty="0">
                <a:latin typeface="Candara" panose="020E0502030303020204" pitchFamily="34" charset="0"/>
              </a:rPr>
              <a:t>vykdomosios direktorės</a:t>
            </a:r>
            <a:r>
              <a:rPr lang="en-US" sz="2400" b="1" dirty="0">
                <a:latin typeface="Candara" panose="020E0502030303020204" pitchFamily="34" charset="0"/>
              </a:rPr>
              <a:t> Dr. Natalia </a:t>
            </a:r>
            <a:r>
              <a:rPr lang="en-US" sz="2400" b="1" dirty="0" err="1">
                <a:latin typeface="Candara" panose="020E0502030303020204" pitchFamily="34" charset="0"/>
              </a:rPr>
              <a:t>Kanem</a:t>
            </a:r>
            <a:r>
              <a:rPr lang="lt-LT" sz="2400" b="1" dirty="0">
                <a:latin typeface="Candara" panose="020E0502030303020204" pitchFamily="34" charset="0"/>
              </a:rPr>
              <a:t> pranešimas</a:t>
            </a:r>
            <a:br>
              <a:rPr lang="en-US" sz="2400" b="1" dirty="0">
                <a:latin typeface="Candara" panose="020E0502030303020204" pitchFamily="34" charset="0"/>
              </a:rPr>
            </a:br>
            <a:r>
              <a:rPr lang="lt-LT" sz="2400" b="1" dirty="0">
                <a:latin typeface="Candara" panose="020E0502030303020204" pitchFamily="34" charset="0"/>
              </a:rPr>
              <a:t>Tarptautinės Akušerių dienos proga</a:t>
            </a:r>
            <a:br>
              <a:rPr lang="en-US" sz="2400" b="1" dirty="0">
                <a:latin typeface="Candara" panose="020E0502030303020204" pitchFamily="34" charset="0"/>
              </a:rPr>
            </a:br>
            <a:r>
              <a:rPr lang="en-US" sz="2400" b="1" dirty="0">
                <a:latin typeface="Candara" panose="020E0502030303020204" pitchFamily="34" charset="0"/>
              </a:rPr>
              <a:t>2021</a:t>
            </a:r>
            <a:r>
              <a:rPr lang="lt-LT" sz="2400" b="1" dirty="0">
                <a:latin typeface="Candara" panose="020E0502030303020204" pitchFamily="34" charset="0"/>
              </a:rPr>
              <a:t> m. gegužės 5 d.</a:t>
            </a:r>
            <a:endParaRPr lang="en-US" sz="2400" b="1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DF255-884B-4C6F-8E88-1A57A6C0C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287587"/>
            <a:ext cx="641985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lt-LT" dirty="0">
                <a:latin typeface="Candara" panose="020E0502030303020204" pitchFamily="34" charset="0"/>
              </a:rPr>
              <a:t>„Mes turime mokslo įrodymus ir žinome, ką daryti. Sveikatos priežiūros sistemos visur turi ne tik atkreipti į tai dėmesį, bet ir imtis veiksmų, nes investavimas į savarankiškas, įgalintas akušeres yra bene patikimiausias būdas gelbstint gyvybes bei užtikrinant visuomenės sveikatą ir gerovę.“</a:t>
            </a:r>
            <a:endParaRPr lang="en-US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lt-LT" sz="1600" dirty="0">
              <a:latin typeface="Candara" panose="020E0502030303020204" pitchFamily="34" charset="0"/>
              <a:hlinkClick r:id="rId3"/>
            </a:endParaRPr>
          </a:p>
          <a:p>
            <a:pPr marL="0" indent="0">
              <a:buNone/>
            </a:pPr>
            <a:endParaRPr lang="lt-LT" sz="1600" dirty="0">
              <a:latin typeface="Candara" panose="020E0502030303020204" pitchFamily="34" charset="0"/>
              <a:hlinkClick r:id="rId3"/>
            </a:endParaRPr>
          </a:p>
          <a:p>
            <a:pPr marL="0" indent="0">
              <a:buNone/>
            </a:pPr>
            <a:endParaRPr lang="lt-LT" sz="1600" dirty="0">
              <a:latin typeface="Candara" panose="020E0502030303020204" pitchFamily="34" charset="0"/>
              <a:hlinkClick r:id="rId3"/>
            </a:endParaRPr>
          </a:p>
          <a:p>
            <a:pPr marL="0" indent="0">
              <a:buNone/>
            </a:pPr>
            <a:endParaRPr lang="lt-LT" sz="1600" dirty="0">
              <a:latin typeface="Candara" panose="020E0502030303020204" pitchFamily="34" charset="0"/>
              <a:hlinkClick r:id="rId3"/>
            </a:endParaRPr>
          </a:p>
          <a:p>
            <a:pPr marL="0" indent="0">
              <a:buNone/>
            </a:pPr>
            <a:r>
              <a:rPr lang="en-US" sz="1600" dirty="0">
                <a:latin typeface="Candara" panose="020E0502030303020204" pitchFamily="34" charset="0"/>
                <a:hlinkClick r:id="rId3"/>
              </a:rPr>
              <a:t>https://www.internationalmidwives.org/icm-news/trust-the-evidence-invest-in-midwives.html</a:t>
            </a:r>
            <a:endParaRPr lang="lt-LT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03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2552-8C4B-457F-98DC-30006D95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1" y="318292"/>
            <a:ext cx="10191750" cy="1325563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Candara" panose="020E0502030303020204" pitchFamily="34" charset="0"/>
              </a:rPr>
              <a:t>„Auksinis standartas“ - tęstinė akušerinė priežiūra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BDEA0-C5AE-4609-A556-139A32FED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1167" y="1845276"/>
            <a:ext cx="4965161" cy="29797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latin typeface="Candara" panose="020E0502030303020204" pitchFamily="34" charset="0"/>
              </a:rPr>
              <a:t>NAUDA MOTERIAI:</a:t>
            </a:r>
          </a:p>
          <a:p>
            <a:r>
              <a:rPr lang="en-US" sz="2000" dirty="0">
                <a:latin typeface="Candara" panose="020E0502030303020204" pitchFamily="34" charset="0"/>
              </a:rPr>
              <a:t>↑ </a:t>
            </a:r>
            <a:r>
              <a:rPr lang="lt-LT" sz="2000" dirty="0">
                <a:latin typeface="Candara" panose="020E0502030303020204" pitchFamily="34" charset="0"/>
              </a:rPr>
              <a:t>normalių gimdymų;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lt-LT" sz="2000" dirty="0">
                <a:latin typeface="Candara" panose="020E0502030303020204" pitchFamily="34" charset="0"/>
              </a:rPr>
              <a:t>Geresnė gimdymo patirtis;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lt-LT" sz="2000" dirty="0">
                <a:latin typeface="Candara" panose="020E0502030303020204" pitchFamily="34" charset="0"/>
              </a:rPr>
              <a:t>↓ CPO skaičiai esant mažos rizikos nėštumui ir gimdymui</a:t>
            </a:r>
            <a:r>
              <a:rPr lang="en-US" sz="2000" dirty="0">
                <a:latin typeface="Candara" panose="020E0502030303020204" pitchFamily="34" charset="0"/>
              </a:rPr>
              <a:t> </a:t>
            </a:r>
            <a:r>
              <a:rPr lang="lt-LT" sz="2000" dirty="0">
                <a:latin typeface="Candara" panose="020E0502030303020204" pitchFamily="34" charset="0"/>
              </a:rPr>
              <a:t>(19 proc. </a:t>
            </a:r>
            <a:r>
              <a:rPr lang="en-US" sz="2000" dirty="0" err="1">
                <a:latin typeface="Candara" panose="020E0502030303020204" pitchFamily="34" charset="0"/>
              </a:rPr>
              <a:t>prie</a:t>
            </a:r>
            <a:r>
              <a:rPr lang="lt-LT" sz="2000" dirty="0">
                <a:latin typeface="Candara" panose="020E0502030303020204" pitchFamily="34" charset="0"/>
              </a:rPr>
              <a:t>š 25 proc.)</a:t>
            </a:r>
            <a:r>
              <a:rPr lang="en-US" sz="2000" dirty="0">
                <a:latin typeface="Candara" panose="020E0502030303020204" pitchFamily="34" charset="0"/>
              </a:rPr>
              <a:t>;</a:t>
            </a:r>
          </a:p>
          <a:p>
            <a:r>
              <a:rPr lang="lt-LT" sz="2000" dirty="0">
                <a:latin typeface="Candara" panose="020E0502030303020204" pitchFamily="34" charset="0"/>
              </a:rPr>
              <a:t>↑ pasitenkinimas akušerine priežiūra;</a:t>
            </a:r>
          </a:p>
          <a:p>
            <a:r>
              <a:rPr lang="lt-LT" sz="2000" dirty="0">
                <a:latin typeface="Candara" panose="020E0502030303020204" pitchFamily="34" charset="0"/>
              </a:rPr>
              <a:t>Sėkmingesnis žindymas;</a:t>
            </a:r>
            <a:endParaRPr lang="en-US" sz="2000" dirty="0">
              <a:latin typeface="Candara" panose="020E0502030303020204" pitchFamily="34" charset="0"/>
            </a:endParaRPr>
          </a:p>
          <a:p>
            <a:r>
              <a:rPr lang="lt-LT" sz="2000" dirty="0">
                <a:latin typeface="Candara" panose="020E0502030303020204" pitchFamily="34" charset="0"/>
              </a:rPr>
              <a:t>(mažesni mokesčiai).</a:t>
            </a:r>
            <a:endParaRPr lang="en-US" sz="2000" dirty="0">
              <a:latin typeface="Candara" panose="020E05020303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9EA99A-024F-4240-B3E4-FE775CD1C9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3882" y="1845276"/>
            <a:ext cx="5181600" cy="17414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sz="2000" b="1" dirty="0">
                <a:latin typeface="Candara" panose="020E0502030303020204" pitchFamily="34" charset="0"/>
              </a:rPr>
              <a:t>NAUDA NAUJAGIMIUI:</a:t>
            </a:r>
          </a:p>
          <a:p>
            <a:r>
              <a:rPr lang="lt-LT" sz="2000" dirty="0">
                <a:latin typeface="Candara" panose="020E0502030303020204" pitchFamily="34" charset="0"/>
              </a:rPr>
              <a:t>Savalaikis gimdymas;</a:t>
            </a:r>
          </a:p>
          <a:p>
            <a:r>
              <a:rPr lang="lt-LT" sz="2000" dirty="0">
                <a:latin typeface="Candara" panose="020E0502030303020204" pitchFamily="34" charset="0"/>
              </a:rPr>
              <a:t>Sklandus gimdymas – sveikas naujagimis.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F4C727-0446-4E12-B116-0608B18B2CF3}"/>
              </a:ext>
            </a:extLst>
          </p:cNvPr>
          <p:cNvSpPr txBox="1"/>
          <p:nvPr/>
        </p:nvSpPr>
        <p:spPr>
          <a:xfrm>
            <a:off x="161833" y="5428643"/>
            <a:ext cx="6629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McLachlan H, Forster D, Davey M, Farrell T, Gold L, Biro M, et al. - Australian College of Midwives, 2013.</a:t>
            </a:r>
            <a:endParaRPr lang="lt-LT" sz="1200" dirty="0"/>
          </a:p>
          <a:p>
            <a:r>
              <a:rPr lang="en-US" sz="1200" dirty="0"/>
              <a:t>Homer CSE, </a:t>
            </a:r>
            <a:r>
              <a:rPr lang="en-US" sz="1200" dirty="0" err="1"/>
              <a:t>Matha</a:t>
            </a:r>
            <a:r>
              <a:rPr lang="en-US" sz="1200" dirty="0"/>
              <a:t> D, Jordan LG, Wills J, Davis GK. -  Australian Health Review. 2001;</a:t>
            </a:r>
            <a:br>
              <a:rPr lang="en-US" sz="1200" dirty="0">
                <a:latin typeface="Candara" panose="020E0502030303020204" pitchFamily="34" charset="0"/>
              </a:rPr>
            </a:br>
            <a:r>
              <a:rPr lang="en-US" sz="1200" dirty="0">
                <a:latin typeface="Candara" panose="020E0502030303020204" pitchFamily="34" charset="0"/>
              </a:rPr>
              <a:t>Homer C, Davis G, Brodie P, et al. - British Journal of Obstetrics and </a:t>
            </a:r>
            <a:r>
              <a:rPr lang="en-US" sz="1200" dirty="0" err="1">
                <a:latin typeface="Candara" panose="020E0502030303020204" pitchFamily="34" charset="0"/>
              </a:rPr>
              <a:t>Gynaecology</a:t>
            </a:r>
            <a:r>
              <a:rPr lang="en-US" sz="1200" dirty="0">
                <a:latin typeface="Candara" panose="020E0502030303020204" pitchFamily="34" charset="0"/>
              </a:rPr>
              <a:t>. 2001;</a:t>
            </a:r>
            <a:br>
              <a:rPr lang="en-US" sz="1200" dirty="0">
                <a:latin typeface="Candara" panose="020E0502030303020204" pitchFamily="34" charset="0"/>
              </a:rPr>
            </a:br>
            <a:r>
              <a:rPr lang="en-US" sz="1200" dirty="0">
                <a:latin typeface="Candara" panose="020E0502030303020204" pitchFamily="34" charset="0"/>
              </a:rPr>
              <a:t>McLachlan H, Forster D, Davey M, Farrell T, Gold L, Biro M, et al. - BJOG. 2012;</a:t>
            </a:r>
            <a:br>
              <a:rPr lang="en-US" sz="1200" dirty="0">
                <a:latin typeface="Candara" panose="020E0502030303020204" pitchFamily="34" charset="0"/>
              </a:rPr>
            </a:br>
            <a:r>
              <a:rPr lang="en-US" sz="1200" dirty="0">
                <a:latin typeface="Candara" panose="020E0502030303020204" pitchFamily="34" charset="0"/>
              </a:rPr>
              <a:t>Sally K Tracy, Donna L Hartz, Mark B Tracy, at al. - The Lancet 2013.</a:t>
            </a:r>
            <a:br>
              <a:rPr lang="lt-LT" sz="1200" dirty="0"/>
            </a:br>
            <a:r>
              <a:rPr lang="en-US" sz="1200" dirty="0"/>
              <a:t>Tracy S. K., Hartz D. L., Tracy M. B., et al. - The Lancet, 2013.</a:t>
            </a:r>
            <a:endParaRPr lang="lt-LT" sz="1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41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BD0C-E949-47B2-A8B0-6FEF47EF1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>
                <a:latin typeface="Candara" panose="020E0502030303020204" pitchFamily="34" charset="0"/>
              </a:rPr>
              <a:t>„Auksinis standartas“ – tęstinė akušerinė priežiūra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203C2-5657-4C8D-9E41-D38CC9229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4875" y="1825625"/>
            <a:ext cx="10448925" cy="3083726"/>
          </a:xfrm>
        </p:spPr>
        <p:txBody>
          <a:bodyPr>
            <a:normAutofit/>
          </a:bodyPr>
          <a:lstStyle/>
          <a:p>
            <a:r>
              <a:rPr lang="lt-LT" sz="2400" dirty="0">
                <a:latin typeface="Candara" panose="020E0502030303020204" pitchFamily="34" charset="0"/>
              </a:rPr>
              <a:t>Tyrimuose nestebima daugiau neigiamų išeičių (net jei yra rizikos faktorių)</a:t>
            </a:r>
          </a:p>
          <a:p>
            <a:r>
              <a:rPr lang="lt-LT" sz="2400" dirty="0">
                <a:latin typeface="Candara" panose="020E0502030303020204" pitchFamily="34" charset="0"/>
              </a:rPr>
              <a:t>Mažiau planinių/susitartų CPO</a:t>
            </a:r>
          </a:p>
          <a:p>
            <a:r>
              <a:rPr lang="lt-LT" sz="2400" dirty="0">
                <a:latin typeface="Candara" panose="020E0502030303020204" pitchFamily="34" charset="0"/>
              </a:rPr>
              <a:t>APGAR panašūs</a:t>
            </a:r>
          </a:p>
          <a:p>
            <a:r>
              <a:rPr lang="lt-LT" sz="2400" dirty="0">
                <a:latin typeface="Candara" panose="020E0502030303020204" pitchFamily="34" charset="0"/>
              </a:rPr>
              <a:t>30 proc. daugiau savaiminių gimdymų</a:t>
            </a:r>
          </a:p>
          <a:p>
            <a:r>
              <a:rPr lang="lt-LT" sz="2400" dirty="0">
                <a:latin typeface="Candara" panose="020E0502030303020204" pitchFamily="34" charset="0"/>
              </a:rPr>
              <a:t>Tęstinė akušerinė priežiūra </a:t>
            </a:r>
            <a:r>
              <a:rPr lang="en-US" sz="2400" dirty="0">
                <a:latin typeface="Candara" panose="020E0502030303020204" pitchFamily="34" charset="0"/>
              </a:rPr>
              <a:t>=</a:t>
            </a:r>
            <a:r>
              <a:rPr lang="lt-LT" sz="2400" dirty="0">
                <a:latin typeface="Candara" panose="020E0502030303020204" pitchFamily="34" charset="0"/>
              </a:rPr>
              <a:t> mažiau intervencijų</a:t>
            </a:r>
            <a:endParaRPr lang="lt-LT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B0B466-B95C-4671-A94B-08F87D081BC8}"/>
              </a:ext>
            </a:extLst>
          </p:cNvPr>
          <p:cNvSpPr txBox="1"/>
          <p:nvPr/>
        </p:nvSpPr>
        <p:spPr>
          <a:xfrm>
            <a:off x="221941" y="5846544"/>
            <a:ext cx="8540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ndara" panose="020E0502030303020204" pitchFamily="34" charset="0"/>
              </a:rPr>
              <a:t>Sally K Tracy, Donna L Hartz, Mark B Tracy, </a:t>
            </a:r>
            <a:r>
              <a:rPr lang="en-US" sz="1200" dirty="0" err="1">
                <a:latin typeface="Candara" panose="020E0502030303020204" pitchFamily="34" charset="0"/>
              </a:rPr>
              <a:t>Jyai</a:t>
            </a:r>
            <a:r>
              <a:rPr lang="en-US" sz="1200" dirty="0">
                <a:latin typeface="Candara" panose="020E0502030303020204" pitchFamily="34" charset="0"/>
              </a:rPr>
              <a:t> Allen, </a:t>
            </a:r>
            <a:r>
              <a:rPr lang="lt-LT" sz="1200" dirty="0">
                <a:latin typeface="Candara" panose="020E0502030303020204" pitchFamily="34" charset="0"/>
              </a:rPr>
              <a:t>et al. - </a:t>
            </a:r>
            <a:r>
              <a:rPr lang="en-US" sz="1200" dirty="0">
                <a:latin typeface="Candara" panose="020E0502030303020204" pitchFamily="34" charset="0"/>
              </a:rPr>
              <a:t>The Lancet 2013</a:t>
            </a:r>
            <a:r>
              <a:rPr lang="lt-LT" sz="1200" dirty="0">
                <a:latin typeface="Candara" panose="020E0502030303020204" pitchFamily="34" charset="0"/>
              </a:rPr>
              <a:t>;</a:t>
            </a:r>
            <a:br>
              <a:rPr lang="lt-LT" sz="1200" dirty="0">
                <a:latin typeface="Candara" panose="020E0502030303020204" pitchFamily="34" charset="0"/>
              </a:rPr>
            </a:br>
            <a:r>
              <a:rPr lang="en-US" sz="1200" dirty="0">
                <a:latin typeface="Candara" panose="020E0502030303020204" pitchFamily="34" charset="0"/>
              </a:rPr>
              <a:t>Turnbull D, </a:t>
            </a:r>
            <a:r>
              <a:rPr lang="en-US" sz="1200" dirty="0" err="1">
                <a:latin typeface="Candara" panose="020E0502030303020204" pitchFamily="34" charset="0"/>
              </a:rPr>
              <a:t>Baghurst</a:t>
            </a:r>
            <a:r>
              <a:rPr lang="en-US" sz="1200" dirty="0">
                <a:latin typeface="Candara" panose="020E0502030303020204" pitchFamily="34" charset="0"/>
              </a:rPr>
              <a:t> P, Collins C, Cornwell C, Nixon A, et al. </a:t>
            </a:r>
            <a:r>
              <a:rPr lang="lt-LT" sz="1200" dirty="0">
                <a:latin typeface="Candara" panose="020E0502030303020204" pitchFamily="34" charset="0"/>
              </a:rPr>
              <a:t>-</a:t>
            </a:r>
            <a:r>
              <a:rPr lang="en-US" sz="1200" dirty="0">
                <a:latin typeface="Candara" panose="020E0502030303020204" pitchFamily="34" charset="0"/>
              </a:rPr>
              <a:t> Women &amp; Birth: Journal of the Australian College of Midwives. 2009;</a:t>
            </a:r>
            <a:br>
              <a:rPr lang="lt-LT" sz="1200" dirty="0">
                <a:latin typeface="Candara" panose="020E0502030303020204" pitchFamily="34" charset="0"/>
              </a:rPr>
            </a:br>
            <a:r>
              <a:rPr lang="en-US" sz="1200" dirty="0" err="1">
                <a:latin typeface="Candara" panose="020E0502030303020204" pitchFamily="34" charset="0"/>
              </a:rPr>
              <a:t>Fereday</a:t>
            </a:r>
            <a:r>
              <a:rPr lang="en-US" sz="1200" dirty="0">
                <a:latin typeface="Candara" panose="020E0502030303020204" pitchFamily="34" charset="0"/>
              </a:rPr>
              <a:t> J, Collins C, Turnbull D, </a:t>
            </a:r>
            <a:r>
              <a:rPr lang="en-US" sz="1200" dirty="0" err="1">
                <a:latin typeface="Candara" panose="020E0502030303020204" pitchFamily="34" charset="0"/>
              </a:rPr>
              <a:t>Pincombe</a:t>
            </a:r>
            <a:r>
              <a:rPr lang="en-US" sz="1200" dirty="0">
                <a:latin typeface="Candara" panose="020E0502030303020204" pitchFamily="34" charset="0"/>
              </a:rPr>
              <a:t> J, Oster C. </a:t>
            </a:r>
            <a:r>
              <a:rPr lang="lt-LT" sz="1200" dirty="0">
                <a:latin typeface="Candara" panose="020E0502030303020204" pitchFamily="34" charset="0"/>
              </a:rPr>
              <a:t>- </a:t>
            </a:r>
            <a:r>
              <a:rPr lang="en-US" sz="1200" dirty="0">
                <a:latin typeface="Candara" panose="020E0502030303020204" pitchFamily="34" charset="0"/>
              </a:rPr>
              <a:t>Women &amp; Birth: Journal of the Australian College of Midwives. 2009.</a:t>
            </a:r>
          </a:p>
        </p:txBody>
      </p:sp>
    </p:spTree>
    <p:extLst>
      <p:ext uri="{BB962C8B-B14F-4D97-AF65-F5344CB8AC3E}">
        <p14:creationId xmlns:p14="http://schemas.microsoft.com/office/powerpoint/2010/main" val="228091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DB8A-EFED-4040-9FD1-CE3EAE096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>
                <a:latin typeface="Candara" panose="020E0502030303020204" pitchFamily="34" charset="0"/>
              </a:rPr>
              <a:t>„Auksinis standartas“ – tęstinė akušerinė priežiūra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2E115-18BD-42E9-A53D-D98A9E01B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10829925" cy="3653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13 tyrimų apžvalga, &gt;16 000 moterų visame pasaulyje:</a:t>
            </a:r>
          </a:p>
          <a:p>
            <a:pPr marL="0" indent="0">
              <a:buNone/>
            </a:pPr>
            <a:endParaRPr lang="lt-LT" dirty="0">
              <a:latin typeface="Candara" panose="020E0502030303020204" pitchFamily="34" charset="0"/>
            </a:endParaRPr>
          </a:p>
          <a:p>
            <a:r>
              <a:rPr lang="lt-LT" dirty="0">
                <a:latin typeface="Candara" panose="020E0502030303020204" pitchFamily="34" charset="0"/>
              </a:rPr>
              <a:t>↓ </a:t>
            </a:r>
            <a:r>
              <a:rPr lang="lt-LT" dirty="0" err="1">
                <a:latin typeface="Candara" panose="020E0502030303020204" pitchFamily="34" charset="0"/>
              </a:rPr>
              <a:t>epidurinio</a:t>
            </a:r>
            <a:r>
              <a:rPr lang="lt-LT" dirty="0">
                <a:latin typeface="Candara" panose="020E0502030303020204" pitchFamily="34" charset="0"/>
              </a:rPr>
              <a:t>, kito medikamentinio nuskausminimo</a:t>
            </a:r>
          </a:p>
          <a:p>
            <a:r>
              <a:rPr lang="lt-LT" dirty="0">
                <a:latin typeface="Candara" panose="020E0502030303020204" pitchFamily="34" charset="0"/>
              </a:rPr>
              <a:t>↓ instrumentinio gimdymo užbaigimo</a:t>
            </a:r>
          </a:p>
          <a:p>
            <a:r>
              <a:rPr lang="en-US" dirty="0">
                <a:latin typeface="Candara" panose="020E0502030303020204" pitchFamily="34" charset="0"/>
              </a:rPr>
              <a:t>↑</a:t>
            </a:r>
            <a:r>
              <a:rPr lang="lt-LT" dirty="0">
                <a:latin typeface="Candara" panose="020E0502030303020204" pitchFamily="34" charset="0"/>
              </a:rPr>
              <a:t> normalių gimdymų</a:t>
            </a:r>
          </a:p>
          <a:p>
            <a:r>
              <a:rPr lang="lt-LT" dirty="0">
                <a:latin typeface="Candara" panose="020E0502030303020204" pitchFamily="34" charset="0"/>
              </a:rPr>
              <a:t>↑moters autonomijos</a:t>
            </a:r>
          </a:p>
          <a:p>
            <a:r>
              <a:rPr lang="lt-LT" dirty="0">
                <a:latin typeface="Candara" panose="020E0502030303020204" pitchFamily="34" charset="0"/>
              </a:rPr>
              <a:t>Ankstyvesnis žindymas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993E9-8EAD-4AB8-94DC-4BE032AA0536}"/>
              </a:ext>
            </a:extLst>
          </p:cNvPr>
          <p:cNvSpPr txBox="1"/>
          <p:nvPr/>
        </p:nvSpPr>
        <p:spPr>
          <a:xfrm>
            <a:off x="195308" y="6354375"/>
            <a:ext cx="7856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ndara" panose="020E0502030303020204" pitchFamily="34" charset="0"/>
              </a:rPr>
              <a:t>Sandall J, </a:t>
            </a:r>
            <a:r>
              <a:rPr lang="en-US" sz="1200" dirty="0" err="1">
                <a:latin typeface="Candara" panose="020E0502030303020204" pitchFamily="34" charset="0"/>
              </a:rPr>
              <a:t>Soltani</a:t>
            </a:r>
            <a:r>
              <a:rPr lang="en-US" sz="1200" dirty="0">
                <a:latin typeface="Candara" panose="020E0502030303020204" pitchFamily="34" charset="0"/>
              </a:rPr>
              <a:t> </a:t>
            </a:r>
            <a:r>
              <a:rPr lang="en-US" sz="1200" dirty="0" err="1">
                <a:latin typeface="Candara" panose="020E0502030303020204" pitchFamily="34" charset="0"/>
              </a:rPr>
              <a:t>H,Gates</a:t>
            </a:r>
            <a:r>
              <a:rPr lang="en-US" sz="1200" dirty="0">
                <a:latin typeface="Candara" panose="020E0502030303020204" pitchFamily="34" charset="0"/>
              </a:rPr>
              <a:t> S, </a:t>
            </a:r>
            <a:r>
              <a:rPr lang="en-US" sz="1200" dirty="0" err="1">
                <a:latin typeface="Candara" panose="020E0502030303020204" pitchFamily="34" charset="0"/>
              </a:rPr>
              <a:t>Shennan</a:t>
            </a:r>
            <a:r>
              <a:rPr lang="en-US" sz="1200" dirty="0">
                <a:latin typeface="Candara" panose="020E0502030303020204" pitchFamily="34" charset="0"/>
              </a:rPr>
              <a:t> </a:t>
            </a:r>
            <a:r>
              <a:rPr lang="en-US" sz="1200" dirty="0" err="1">
                <a:latin typeface="Candara" panose="020E0502030303020204" pitchFamily="34" charset="0"/>
              </a:rPr>
              <a:t>A,Devane</a:t>
            </a:r>
            <a:r>
              <a:rPr lang="en-US" sz="1200" dirty="0">
                <a:latin typeface="Candara" panose="020E0502030303020204" pitchFamily="34" charset="0"/>
              </a:rPr>
              <a:t> D.</a:t>
            </a:r>
            <a:r>
              <a:rPr lang="lt-LT" sz="1200" dirty="0">
                <a:latin typeface="Candara" panose="020E0502030303020204" pitchFamily="34" charset="0"/>
              </a:rPr>
              <a:t> </a:t>
            </a:r>
            <a:r>
              <a:rPr lang="en-US" sz="1200" dirty="0">
                <a:latin typeface="Candara" panose="020E0502030303020204" pitchFamily="34" charset="0"/>
              </a:rPr>
              <a:t>- Cochrane Database of Systematic Reviews</a:t>
            </a:r>
            <a:r>
              <a:rPr lang="lt-LT" sz="1200" dirty="0">
                <a:latin typeface="Candara" panose="020E0502030303020204" pitchFamily="34" charset="0"/>
              </a:rPr>
              <a:t>,</a:t>
            </a:r>
            <a:r>
              <a:rPr lang="en-US" sz="1200" dirty="0">
                <a:latin typeface="Candara" panose="020E0502030303020204" pitchFamily="34" charset="0"/>
              </a:rPr>
              <a:t> 2013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1569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D034B-AEE4-4074-8D02-38ADF46F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>
                <a:latin typeface="Candara" panose="020E0502030303020204" pitchFamily="34" charset="0"/>
              </a:rPr>
              <a:t>„Auksinis standartas“ – tęstinė akušerinė priežiūra</a:t>
            </a:r>
            <a:endParaRPr lang="en-US" sz="36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EB35C08-D373-4EBE-84F7-5D0DCE7FD3B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39192" y="1631609"/>
            <a:ext cx="10830758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2400" b="1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ŠVEDIJA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en-US" sz="2400" b="0" i="0" u="none" strike="noStrike" cap="none" normalizeH="0" baseline="0" dirty="0">
              <a:ln>
                <a:noFill/>
              </a:ln>
              <a:effectLst/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</a:pPr>
            <a:r>
              <a:rPr kumimoji="0" lang="lt-LT" altLang="en-US" sz="2400" b="0" i="0" u="none" strike="noStrike" cap="none" normalizeH="0" baseline="0" dirty="0">
                <a:ln>
                  <a:noFill/>
                </a:ln>
                <a:effectLst/>
                <a:latin typeface="Candara" panose="020E0502030303020204" pitchFamily="34" charset="0"/>
              </a:rPr>
              <a:t>Trūksta</a:t>
            </a:r>
            <a:r>
              <a:rPr kumimoji="0" lang="lt-LT" altLang="en-US" sz="2400" b="0" i="0" u="none" strike="noStrike" cap="none" normalizeH="0" dirty="0">
                <a:ln>
                  <a:noFill/>
                </a:ln>
                <a:effectLst/>
                <a:latin typeface="Candara" panose="020E0502030303020204" pitchFamily="34" charset="0"/>
              </a:rPr>
              <a:t> savarankiškų akušerių tęstinės priežiūros centrų</a:t>
            </a:r>
          </a:p>
          <a:p>
            <a:pPr>
              <a:lnSpc>
                <a:spcPct val="100000"/>
              </a:lnSpc>
            </a:pPr>
            <a:r>
              <a:rPr lang="lt-LT" altLang="en-US" sz="2400" dirty="0">
                <a:latin typeface="Candara" panose="020E0502030303020204" pitchFamily="34" charset="0"/>
              </a:rPr>
              <a:t>Daugiau ei pusė moterų rinktųsi tęstinę akušerinę priežiūrą</a:t>
            </a:r>
          </a:p>
          <a:p>
            <a:pPr>
              <a:lnSpc>
                <a:spcPct val="100000"/>
              </a:lnSpc>
            </a:pPr>
            <a:r>
              <a:rPr lang="lt-LT" altLang="en-US" sz="2400" dirty="0">
                <a:latin typeface="Candara" panose="020E0502030303020204" pitchFamily="34" charset="0"/>
              </a:rPr>
              <a:t>Tęstinumas naudingas gimdymo baimę turinčioms moterims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505050"/>
              </a:solidFill>
              <a:effectLst/>
              <a:latin typeface="NexusSerif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AC1AB1-05B2-4119-83BE-9FB8027E82A0}"/>
              </a:ext>
            </a:extLst>
          </p:cNvPr>
          <p:cNvSpPr txBox="1"/>
          <p:nvPr/>
        </p:nvSpPr>
        <p:spPr>
          <a:xfrm>
            <a:off x="513144" y="6036816"/>
            <a:ext cx="111657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1200" dirty="0" err="1">
                <a:latin typeface="Candara" panose="020E0502030303020204" pitchFamily="34" charset="0"/>
              </a:rPr>
              <a:t>Hildingsso</a:t>
            </a:r>
            <a:r>
              <a:rPr lang="lt-LT" sz="1200" dirty="0">
                <a:latin typeface="Candara" panose="020E0502030303020204" pitchFamily="34" charset="0"/>
              </a:rPr>
              <a:t>n I., </a:t>
            </a:r>
            <a:r>
              <a:rPr lang="en-US" sz="1200" dirty="0" err="1">
                <a:latin typeface="Candara" panose="020E0502030303020204" pitchFamily="34" charset="0"/>
              </a:rPr>
              <a:t>Karlströ</a:t>
            </a:r>
            <a:r>
              <a:rPr lang="lt-LT" sz="1200" dirty="0">
                <a:latin typeface="Candara" panose="020E0502030303020204" pitchFamily="34" charset="0"/>
              </a:rPr>
              <a:t>m A., </a:t>
            </a:r>
            <a:r>
              <a:rPr lang="en-US" sz="1200" dirty="0" err="1">
                <a:latin typeface="Candara" panose="020E0502030303020204" pitchFamily="34" charset="0"/>
              </a:rPr>
              <a:t>Haine</a:t>
            </a:r>
            <a:r>
              <a:rPr lang="lt-LT" sz="1200" dirty="0">
                <a:latin typeface="Candara" panose="020E0502030303020204" pitchFamily="34" charset="0"/>
              </a:rPr>
              <a:t>s H., </a:t>
            </a:r>
            <a:r>
              <a:rPr lang="en-US" sz="1200" dirty="0" err="1">
                <a:latin typeface="Candara" panose="020E0502030303020204" pitchFamily="34" charset="0"/>
              </a:rPr>
              <a:t>Johansso</a:t>
            </a:r>
            <a:r>
              <a:rPr lang="lt-LT" sz="1200" dirty="0">
                <a:latin typeface="Candara" panose="020E0502030303020204" pitchFamily="34" charset="0"/>
              </a:rPr>
              <a:t>n M. – </a:t>
            </a:r>
            <a:r>
              <a:rPr lang="en-US" sz="1200" dirty="0">
                <a:latin typeface="Candara" panose="020E0502030303020204" pitchFamily="34" charset="0"/>
                <a:hlinkClick r:id="rId2" tooltip="Go to Sexual &amp; Reproductive Healthcare on ScienceDirec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Sexual &amp; Reproductive Healthcare</a:t>
            </a:r>
            <a:r>
              <a:rPr lang="lt-LT" sz="1200" dirty="0">
                <a:latin typeface="Candara" panose="020E0502030303020204" pitchFamily="34" charset="0"/>
              </a:rPr>
              <a:t>. </a:t>
            </a:r>
            <a:r>
              <a:rPr lang="en-US" sz="1200" dirty="0">
                <a:latin typeface="Candara" panose="020E0502030303020204" pitchFamily="34" charset="0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40278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7BA96-BBAD-4E6F-A314-7C74983E7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Akušerių motyvacija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08413-BBAB-41ED-B443-D7A94C3E7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098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>
                <a:latin typeface="Candara" panose="020E0502030303020204" pitchFamily="34" charset="0"/>
              </a:rPr>
              <a:t>Australija</a:t>
            </a:r>
          </a:p>
          <a:p>
            <a:r>
              <a:rPr lang="lt-LT" dirty="0">
                <a:latin typeface="Candara" panose="020E0502030303020204" pitchFamily="34" charset="0"/>
              </a:rPr>
              <a:t>Tęstinė priežiūra;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Darbo modelis (autonomija);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Darbo aplinka;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Kolektyvas;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Akušerija kaip specialybė.</a:t>
            </a:r>
          </a:p>
          <a:p>
            <a:r>
              <a:rPr lang="lt-LT" dirty="0">
                <a:latin typeface="Candara" panose="020E0502030303020204" pitchFamily="34" charset="0"/>
              </a:rPr>
              <a:t>Budėjimai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04B4A-47D2-4C86-B492-B18372F30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49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b="1" dirty="0">
                <a:latin typeface="Candara" panose="020E0502030303020204" pitchFamily="34" charset="0"/>
              </a:rPr>
              <a:t>Serbija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Motyvuoti ar patenkinti?</a:t>
            </a:r>
          </a:p>
          <a:p>
            <a:r>
              <a:rPr lang="lt-LT" dirty="0">
                <a:latin typeface="Candara" panose="020E0502030303020204" pitchFamily="34" charset="0"/>
              </a:rPr>
              <a:t>Motyvuoja: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geros situacijų išeitys;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vadovų pripažinimas, palaikymas;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kolektyvo santykiai;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Karjeros galimybės;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santykis su tiesioginiu vadovu;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atlyginimas ir priedai;</a:t>
            </a:r>
            <a:br>
              <a:rPr lang="lt-LT" dirty="0">
                <a:latin typeface="Candara" panose="020E0502030303020204" pitchFamily="34" charset="0"/>
              </a:rPr>
            </a:br>
            <a:r>
              <a:rPr lang="lt-LT" dirty="0">
                <a:latin typeface="Candara" panose="020E0502030303020204" pitchFamily="34" charset="0"/>
              </a:rPr>
              <a:t>darbo sąlygos.</a:t>
            </a:r>
          </a:p>
          <a:p>
            <a:r>
              <a:rPr lang="lt-LT" dirty="0">
                <a:latin typeface="Candara" panose="020E0502030303020204" pitchFamily="34" charset="0"/>
              </a:rPr>
              <a:t>Darbo kontrolė, patikrinimai;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Išvada – labiau motyvuoti, nei patenkinti. Norint gerinti rezultatus – didinti darbuotojų pasitenkinimą.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62A55-6828-4996-BAB0-D1DC2FE6D98B}"/>
              </a:ext>
            </a:extLst>
          </p:cNvPr>
          <p:cNvSpPr txBox="1"/>
          <p:nvPr/>
        </p:nvSpPr>
        <p:spPr>
          <a:xfrm>
            <a:off x="394317" y="6031210"/>
            <a:ext cx="5021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1200" dirty="0">
                <a:latin typeface="Candara" panose="020E0502030303020204" pitchFamily="34" charset="0"/>
              </a:rPr>
              <a:t>Collins</a:t>
            </a:r>
            <a:r>
              <a:rPr lang="lt-LT" sz="1200" dirty="0">
                <a:latin typeface="Candara" panose="020E0502030303020204" pitchFamily="34" charset="0"/>
              </a:rPr>
              <a:t> C. T., </a:t>
            </a:r>
            <a:r>
              <a:rPr lang="en-US" sz="1200" dirty="0" err="1">
                <a:latin typeface="Candara" panose="020E0502030303020204" pitchFamily="34" charset="0"/>
              </a:rPr>
              <a:t>Fereday</a:t>
            </a:r>
            <a:r>
              <a:rPr lang="lt-LT" sz="1200" dirty="0">
                <a:latin typeface="Candara" panose="020E0502030303020204" pitchFamily="34" charset="0"/>
              </a:rPr>
              <a:t> J., </a:t>
            </a:r>
            <a:r>
              <a:rPr lang="en-US" sz="1200" dirty="0" err="1">
                <a:latin typeface="Candara" panose="020E0502030303020204" pitchFamily="34" charset="0"/>
              </a:rPr>
              <a:t>Pincombe</a:t>
            </a:r>
            <a:r>
              <a:rPr lang="lt-LT" sz="1200" dirty="0">
                <a:latin typeface="Candara" panose="020E0502030303020204" pitchFamily="34" charset="0"/>
              </a:rPr>
              <a:t> J., </a:t>
            </a:r>
            <a:r>
              <a:rPr lang="en-US" sz="1200" dirty="0">
                <a:latin typeface="Candara" panose="020E0502030303020204" pitchFamily="34" charset="0"/>
              </a:rPr>
              <a:t>Oster</a:t>
            </a:r>
            <a:r>
              <a:rPr lang="lt-LT" sz="1200" dirty="0">
                <a:latin typeface="Candara" panose="020E0502030303020204" pitchFamily="34" charset="0"/>
              </a:rPr>
              <a:t> C., </a:t>
            </a:r>
            <a:r>
              <a:rPr lang="en-US" sz="1200" dirty="0">
                <a:latin typeface="Candara" panose="020E0502030303020204" pitchFamily="34" charset="0"/>
              </a:rPr>
              <a:t>Turnbull</a:t>
            </a:r>
            <a:r>
              <a:rPr lang="lt-LT" sz="1200" dirty="0">
                <a:latin typeface="Candara" panose="020E0502030303020204" pitchFamily="34" charset="0"/>
              </a:rPr>
              <a:t> D. - </a:t>
            </a:r>
            <a:r>
              <a:rPr lang="en-US" sz="1200" dirty="0">
                <a:latin typeface="Candara" panose="020E0502030303020204" pitchFamily="34" charset="0"/>
              </a:rPr>
              <a:t>Midwifery</a:t>
            </a:r>
            <a:r>
              <a:rPr lang="lt-LT" sz="1200" dirty="0">
                <a:latin typeface="Candara" panose="020E0502030303020204" pitchFamily="34" charset="0"/>
              </a:rPr>
              <a:t>, </a:t>
            </a:r>
            <a:r>
              <a:rPr lang="en-US" sz="1200" dirty="0">
                <a:latin typeface="Candara" panose="020E0502030303020204" pitchFamily="34" charset="0"/>
              </a:rPr>
              <a:t>2010</a:t>
            </a:r>
            <a:r>
              <a:rPr lang="lt-LT" sz="1200" dirty="0">
                <a:latin typeface="Candara" panose="020E0502030303020204" pitchFamily="34" charset="0"/>
              </a:rPr>
              <a:t>.</a:t>
            </a:r>
            <a:br>
              <a:rPr lang="lt-LT" sz="1200" dirty="0">
                <a:latin typeface="Candara" panose="020E0502030303020204" pitchFamily="34" charset="0"/>
              </a:rPr>
            </a:br>
            <a:r>
              <a:rPr lang="en-US" sz="1200" dirty="0">
                <a:latin typeface="Candara" panose="020E0502030303020204" pitchFamily="34" charset="0"/>
              </a:rPr>
              <a:t>Maja </a:t>
            </a:r>
            <a:r>
              <a:rPr lang="en-US" sz="1200" dirty="0" err="1">
                <a:latin typeface="Candara" panose="020E0502030303020204" pitchFamily="34" charset="0"/>
              </a:rPr>
              <a:t>Grujičić</a:t>
            </a:r>
            <a:r>
              <a:rPr lang="lt-LT" sz="1200" dirty="0">
                <a:latin typeface="Candara" panose="020E0502030303020204" pitchFamily="34" charset="0"/>
              </a:rPr>
              <a:t> M. - </a:t>
            </a:r>
            <a:r>
              <a:rPr lang="en-US" sz="1200" dirty="0" err="1">
                <a:latin typeface="Candara" panose="020E0502030303020204" pitchFamily="34" charset="0"/>
              </a:rPr>
              <a:t>Zdravstvena</a:t>
            </a:r>
            <a:r>
              <a:rPr lang="en-US" sz="1200" dirty="0">
                <a:latin typeface="Candara" panose="020E0502030303020204" pitchFamily="34" charset="0"/>
              </a:rPr>
              <a:t> </a:t>
            </a:r>
            <a:r>
              <a:rPr lang="en-US" sz="1200" dirty="0" err="1">
                <a:latin typeface="Candara" panose="020E0502030303020204" pitchFamily="34" charset="0"/>
              </a:rPr>
              <a:t>zastita</a:t>
            </a:r>
            <a:r>
              <a:rPr lang="en-US" sz="1200" dirty="0">
                <a:latin typeface="Candara" panose="020E0502030303020204" pitchFamily="34" charset="0"/>
              </a:rPr>
              <a:t>, 2020.</a:t>
            </a:r>
          </a:p>
        </p:txBody>
      </p:sp>
    </p:spTree>
    <p:extLst>
      <p:ext uri="{BB962C8B-B14F-4D97-AF65-F5344CB8AC3E}">
        <p14:creationId xmlns:p14="http://schemas.microsoft.com/office/powerpoint/2010/main" val="248601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460BC659-CDBC-4586-A476-23B4DF5980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071" t="21155" r="31189" b="29634"/>
          <a:stretch/>
        </p:blipFill>
        <p:spPr>
          <a:xfrm>
            <a:off x="7100955" y="152400"/>
            <a:ext cx="4900545" cy="23907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6E051C-E951-4AED-B36A-7FB6FCC75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62450" cy="1325563"/>
          </a:xfrm>
        </p:spPr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Mūsų duomenys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2391B3A-3AB7-468D-A388-94D5ABE443B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03953910"/>
              </p:ext>
            </p:extLst>
          </p:nvPr>
        </p:nvGraphicFramePr>
        <p:xfrm>
          <a:off x="0" y="1825624"/>
          <a:ext cx="6019800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22E2A5F-252E-4B8F-AED7-B32D015889C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65792211"/>
              </p:ext>
            </p:extLst>
          </p:nvPr>
        </p:nvGraphicFramePr>
        <p:xfrm>
          <a:off x="5091046" y="2092326"/>
          <a:ext cx="5596004" cy="4765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0443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3C3E6-80F3-4202-B4B0-57B7DF26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Kas lemia pasitenkinimą darbu?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DC52924E-92B0-4CF0-B472-9AB4714F3EE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8908222"/>
              </p:ext>
            </p:extLst>
          </p:nvPr>
        </p:nvGraphicFramePr>
        <p:xfrm>
          <a:off x="506027" y="1447060"/>
          <a:ext cx="10847772" cy="5122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7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9AA63-6434-4AD4-965C-90AE69D9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Ką veikiame po darbo?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CA28F24-6CFB-47FB-BC83-BF6AFAF85F9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07237867"/>
              </p:ext>
            </p:extLst>
          </p:nvPr>
        </p:nvGraphicFramePr>
        <p:xfrm>
          <a:off x="2825920" y="1690688"/>
          <a:ext cx="6540160" cy="5236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6071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2DB8-CE0E-432E-AB4F-1DF42D723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Apie ką svajojame Lietuvai?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D42E8A-8231-4FCE-A94E-BDA2D3628F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Savarankiškas, mažos rizikos, gimdymo priėmimas, be gydytojo. Akušeris- prestižinė specialybė, apmokama daugiau (išskirti iš kitų slaugos specialistų.)“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Išguiti ydingą praktiką fiziologinį sklandų gimdymą </a:t>
            </a:r>
            <a:r>
              <a:rPr lang="lt-LT" sz="1900" dirty="0" err="1">
                <a:latin typeface="Candara" panose="020E0502030303020204" pitchFamily="34" charset="0"/>
              </a:rPr>
              <a:t>medikalizuoti</a:t>
            </a:r>
            <a:r>
              <a:rPr lang="lt-LT" sz="1900" dirty="0">
                <a:latin typeface="Candara" panose="020E0502030303020204" pitchFamily="34" charset="0"/>
              </a:rPr>
              <a:t>, taikyti gausias perteklines medicinines procedūras. Ir sumažinti provokuotų gimdymų epidemiją Lietuvoje!“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savarankiškas akušerės darbas jos kompetencijų ribose. Atlygis pagal darbo krūvį ir atsakomybę. Normalūs darbo krūviai. Akušerė prižiūri 1-2 gimdyves. Šiuo metu, gali tekti 5-6...“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Kita: genetiniai tyrimai visoms nėščiosioms; tęstinė akušerinė priežiūra</a:t>
            </a:r>
            <a:endParaRPr lang="en-US" sz="1900" dirty="0">
              <a:latin typeface="Candara" panose="020E0502030303020204" pitchFamily="34" charset="0"/>
            </a:endParaRP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772B0C97-D430-4381-987F-E07C62C12D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57301468"/>
              </p:ext>
            </p:extLst>
          </p:nvPr>
        </p:nvGraphicFramePr>
        <p:xfrm>
          <a:off x="485775" y="1543050"/>
          <a:ext cx="6200775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937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235B-7580-4A5A-9F32-A4EF92EB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Apie ką svajojame sau?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202A1FA-7408-4DE5-8E4C-C57D4DE0505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5549572"/>
              </p:ext>
            </p:extLst>
          </p:nvPr>
        </p:nvGraphicFramePr>
        <p:xfrm>
          <a:off x="76200" y="1466850"/>
          <a:ext cx="5943600" cy="5391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B0F1C7-1F05-4614-B961-D097911954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visur, kur esu reikalinga kaip specialistė“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Užsienyje</a:t>
            </a:r>
            <a:r>
              <a:rPr lang="en-US" sz="1900" dirty="0">
                <a:latin typeface="Candara" panose="020E0502030303020204" pitchFamily="34" charset="0"/>
              </a:rPr>
              <a:t>, </a:t>
            </a:r>
            <a:r>
              <a:rPr lang="en-US" sz="1900" dirty="0" err="1">
                <a:latin typeface="Candara" panose="020E0502030303020204" pitchFamily="34" charset="0"/>
              </a:rPr>
              <a:t>kur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mus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vertina</a:t>
            </a:r>
            <a:r>
              <a:rPr lang="lt-LT" sz="1900" dirty="0">
                <a:latin typeface="Candara" panose="020E0502030303020204" pitchFamily="34" charset="0"/>
              </a:rPr>
              <a:t>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teisinių sąlygų dirbti ir atlikti gimdymo padėjimo motyvu, kitaip tariant leisti gimti, ne bandyti išgimdyti“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Stacionare</a:t>
            </a:r>
            <a:r>
              <a:rPr lang="en-US" sz="1900" dirty="0">
                <a:latin typeface="Candara" panose="020E0502030303020204" pitchFamily="34" charset="0"/>
              </a:rPr>
              <a:t>, </a:t>
            </a:r>
            <a:r>
              <a:rPr lang="en-US" sz="1900" dirty="0" err="1">
                <a:latin typeface="Candara" panose="020E0502030303020204" pitchFamily="34" charset="0"/>
              </a:rPr>
              <a:t>šiuo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metu</a:t>
            </a:r>
            <a:r>
              <a:rPr lang="en-US" sz="1900" dirty="0">
                <a:latin typeface="Candara" panose="020E0502030303020204" pitchFamily="34" charset="0"/>
              </a:rPr>
              <a:t> mano </a:t>
            </a:r>
            <a:r>
              <a:rPr lang="en-US" sz="1900" dirty="0" err="1">
                <a:latin typeface="Candara" panose="020E0502030303020204" pitchFamily="34" charset="0"/>
              </a:rPr>
              <a:t>darbo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vieta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tenkina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beveik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visus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su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akušerio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darbu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susijusius</a:t>
            </a:r>
            <a:r>
              <a:rPr lang="en-US" sz="1900" dirty="0">
                <a:latin typeface="Candara" panose="020E0502030303020204" pitchFamily="34" charset="0"/>
              </a:rPr>
              <a:t> </a:t>
            </a:r>
            <a:r>
              <a:rPr lang="en-US" sz="1900" dirty="0" err="1">
                <a:latin typeface="Candara" panose="020E0502030303020204" pitchFamily="34" charset="0"/>
              </a:rPr>
              <a:t>lūkesčius</a:t>
            </a:r>
            <a:r>
              <a:rPr lang="lt-LT" sz="1900" dirty="0">
                <a:latin typeface="Candara" panose="020E0502030303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25875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86567-CBCD-4BF5-921B-440A4D94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Ko trūksta svajonėms išpildyti?</a:t>
            </a:r>
            <a:endParaRPr 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A92FDBA-8CDA-4BBC-B471-AA37219F083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07713687"/>
              </p:ext>
            </p:extLst>
          </p:nvPr>
        </p:nvGraphicFramePr>
        <p:xfrm>
          <a:off x="0" y="1825624"/>
          <a:ext cx="6019800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B2853-AAD4-4FAE-90D1-9C4881770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Sveikatos sistema. Teisiniai aspektai. Visa tai reiktų keisti. Galbūt keisti ir žmonių/gimdyvių požiūrį į mediką/akušerį, kurie tik padeda gimti, o ne pagimdo.“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trūksta įstaigų, kur akušerės teiktų paslaugas savarankiškai“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Savarankiškam darbui trūksta vidinio įstaigos sutarimo ir palaikymo iš gydytojų“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Trūksta vadovų drąsos, kompetencijos. </a:t>
            </a:r>
            <a:r>
              <a:rPr lang="lt-LT" sz="1900" dirty="0" err="1">
                <a:latin typeface="Candara" panose="020E0502030303020204" pitchFamily="34" charset="0"/>
              </a:rPr>
              <a:t>Administrscija</a:t>
            </a:r>
            <a:r>
              <a:rPr lang="lt-LT" sz="1900" dirty="0">
                <a:latin typeface="Candara" panose="020E0502030303020204" pitchFamily="34" charset="0"/>
              </a:rPr>
              <a:t> neturi vizijos, tikslo, kokios akušerijos reikėtų!“</a:t>
            </a:r>
          </a:p>
          <a:p>
            <a:pPr marL="0" indent="0">
              <a:buNone/>
            </a:pPr>
            <a:r>
              <a:rPr lang="lt-LT" sz="1900" dirty="0">
                <a:latin typeface="Candara" panose="020E0502030303020204" pitchFamily="34" charset="0"/>
              </a:rPr>
              <a:t>„ Trūksta pagarbaus akušerių darbo įvertinimo ne tik algos atžvilgiu, bet ir gydytojų, valdžios bei pačių pacienčių.“</a:t>
            </a:r>
            <a:endParaRPr lang="en-US" sz="19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76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A66156-1C20-40AA-AFE2-F078B1FFF536}"/>
              </a:ext>
            </a:extLst>
          </p:cNvPr>
          <p:cNvSpPr/>
          <p:nvPr/>
        </p:nvSpPr>
        <p:spPr>
          <a:xfrm>
            <a:off x="6353175" y="1574006"/>
            <a:ext cx="4124325" cy="1304925"/>
          </a:xfrm>
          <a:prstGeom prst="roundRect">
            <a:avLst/>
          </a:prstGeom>
          <a:solidFill>
            <a:srgbClr val="7B95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9AA68-C79B-4EFB-929F-319402A3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7475" y="1498996"/>
            <a:ext cx="5257799" cy="1325563"/>
          </a:xfrm>
        </p:spPr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Tai ką daryti?</a:t>
            </a:r>
            <a:r>
              <a:rPr lang="en-US" dirty="0">
                <a:latin typeface="Candara" panose="020E0502030303020204" pitchFamily="34" charset="0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C2D85-868B-419F-81B0-715E35611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43674" y="4524375"/>
            <a:ext cx="2438401" cy="4667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andara" panose="020E0502030303020204" pitchFamily="34" charset="0"/>
              </a:rPr>
              <a:t>Tai, k</a:t>
            </a:r>
            <a:r>
              <a:rPr lang="lt-LT" dirty="0">
                <a:latin typeface="Candara" panose="020E0502030303020204" pitchFamily="34" charset="0"/>
              </a:rPr>
              <a:t>ą mėgsti</a:t>
            </a:r>
            <a:r>
              <a:rPr lang="en-US" dirty="0">
                <a:latin typeface="Candara" panose="020E0502030303020204" pitchFamily="34" charset="0"/>
              </a:rPr>
              <a:t>!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470A6BC-B7FB-4896-8C97-0774AF7D4C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" y="0"/>
            <a:ext cx="4891582" cy="6858000"/>
          </a:xfr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71B62677-525C-4C18-96BB-69C12C79F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5925" y="809625"/>
            <a:ext cx="914400" cy="914400"/>
          </a:xfrm>
          <a:prstGeom prst="rect">
            <a:avLst/>
          </a:prstGeom>
        </p:spPr>
      </p:pic>
      <p:pic>
        <p:nvPicPr>
          <p:cNvPr id="24" name="Graphic 23" descr="Right pointing backhand index">
            <a:extLst>
              <a:ext uri="{FF2B5EF4-FFF2-40B4-BE49-F238E27FC236}">
                <a16:creationId xmlns:a16="http://schemas.microsoft.com/office/drawing/2014/main" id="{F2F8C0ED-5D93-412A-8CA4-558CFB622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4975" y="42818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6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ECBE0-E129-48EB-8963-10E6E303F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762" y="172566"/>
            <a:ext cx="8982075" cy="1325563"/>
          </a:xfrm>
        </p:spPr>
        <p:txBody>
          <a:bodyPr>
            <a:normAutofit/>
          </a:bodyPr>
          <a:lstStyle/>
          <a:p>
            <a:r>
              <a:rPr lang="lt-LT" sz="4000" dirty="0">
                <a:latin typeface="Candara" panose="020E0502030303020204" pitchFamily="34" charset="0"/>
              </a:rPr>
              <a:t>Įkvepiančios pasaulinio garso akušerės:</a:t>
            </a:r>
            <a:endParaRPr lang="en-US" sz="4000" dirty="0">
              <a:latin typeface="Candara" panose="020E0502030303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7D9DEE-9E48-4A2C-A7F2-7CCC63A12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852" y="2207365"/>
            <a:ext cx="6587231" cy="3152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>
                <a:latin typeface="Candara" panose="020E0502030303020204" pitchFamily="34" charset="0"/>
              </a:rPr>
              <a:t>NHS &gt;1600 gimdymų, daugiausiai namuose, </a:t>
            </a:r>
          </a:p>
          <a:p>
            <a:pPr marL="0" indent="0">
              <a:buNone/>
            </a:pPr>
            <a:r>
              <a:rPr lang="lt-LT" sz="2000" dirty="0">
                <a:latin typeface="Candara" panose="020E0502030303020204" pitchFamily="34" charset="0"/>
              </a:rPr>
              <a:t>1991 m. pradėjo savarankišką praktiką;</a:t>
            </a:r>
          </a:p>
          <a:p>
            <a:pPr marL="0" indent="0">
              <a:buNone/>
            </a:pPr>
            <a:r>
              <a:rPr lang="lt-LT" sz="2000" dirty="0">
                <a:latin typeface="Candara" panose="020E0502030303020204" pitchFamily="34" charset="0"/>
              </a:rPr>
              <a:t>Publikacijos akušerijos temomis, cituojama mokslo žurnaluose ir knygose;</a:t>
            </a:r>
          </a:p>
          <a:p>
            <a:pPr marL="0" indent="0">
              <a:buNone/>
            </a:pPr>
            <a:r>
              <a:rPr lang="lt-LT" sz="2000" dirty="0">
                <a:latin typeface="Candara" panose="020E0502030303020204" pitchFamily="34" charset="0"/>
              </a:rPr>
              <a:t>Veikla akušerių organizacijose ir politikoje;</a:t>
            </a:r>
          </a:p>
          <a:p>
            <a:pPr marL="0" indent="0">
              <a:buNone/>
            </a:pPr>
            <a:r>
              <a:rPr lang="lt-LT" sz="2000" dirty="0">
                <a:latin typeface="Candara" panose="020E0502030303020204" pitchFamily="34" charset="0"/>
              </a:rPr>
              <a:t>Pensijoje tęsė mokslinę veiklą, aprašė metodikas neįprastiems, bet normaliems gimdymams prižiūrėti </a:t>
            </a:r>
            <a:br>
              <a:rPr lang="lt-LT" sz="2000" dirty="0">
                <a:latin typeface="Candara" panose="020E0502030303020204" pitchFamily="34" charset="0"/>
              </a:rPr>
            </a:br>
            <a:r>
              <a:rPr lang="lt-LT" sz="1600" dirty="0">
                <a:latin typeface="Candara" panose="020E0502030303020204" pitchFamily="34" charset="0"/>
              </a:rPr>
              <a:t>(„</a:t>
            </a:r>
            <a:r>
              <a:rPr lang="en-US" sz="1600" dirty="0">
                <a:latin typeface="Candara" panose="020E0502030303020204" pitchFamily="34" charset="0"/>
              </a:rPr>
              <a:t>Keep Your Hands off the Breech". AIMS Journal, Vol 10 No 3. 1998</a:t>
            </a:r>
            <a:r>
              <a:rPr lang="lt-LT" sz="1600" dirty="0">
                <a:latin typeface="Candara" panose="020E0502030303020204" pitchFamily="34" charset="0"/>
              </a:rPr>
              <a:t>)</a:t>
            </a:r>
            <a:endParaRPr lang="en-US" sz="1600" dirty="0">
              <a:latin typeface="Candara" panose="020E05020303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D0F998-E6B2-4DFC-8ADD-3F5B52AE8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060" y="1498130"/>
            <a:ext cx="3861740" cy="3861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B54C4C-3B8D-485A-87F2-8AD931851E17}"/>
              </a:ext>
            </a:extLst>
          </p:cNvPr>
          <p:cNvSpPr txBox="1"/>
          <p:nvPr/>
        </p:nvSpPr>
        <p:spPr>
          <a:xfrm>
            <a:off x="7590408" y="5575177"/>
            <a:ext cx="386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latin typeface="Candara" panose="020E0502030303020204" pitchFamily="34" charset="0"/>
              </a:rPr>
              <a:t>Mary </a:t>
            </a:r>
            <a:r>
              <a:rPr lang="lt-LT" b="1" dirty="0" err="1">
                <a:latin typeface="Candara" panose="020E0502030303020204" pitchFamily="34" charset="0"/>
              </a:rPr>
              <a:t>Cronk</a:t>
            </a:r>
            <a:r>
              <a:rPr lang="lt-LT" b="1" dirty="0">
                <a:latin typeface="Candara" panose="020E0502030303020204" pitchFamily="34" charset="0"/>
              </a:rPr>
              <a:t> </a:t>
            </a:r>
            <a:r>
              <a:rPr lang="lt-LT" dirty="0">
                <a:latin typeface="Candara" panose="020E0502030303020204" pitchFamily="34" charset="0"/>
              </a:rPr>
              <a:t>(</a:t>
            </a:r>
            <a:r>
              <a:rPr lang="en-US" dirty="0">
                <a:latin typeface="Candara" panose="020E0502030303020204" pitchFamily="34" charset="0"/>
              </a:rPr>
              <a:t>1934 </a:t>
            </a:r>
            <a:r>
              <a:rPr lang="lt-LT" dirty="0">
                <a:latin typeface="Candara" panose="020E0502030303020204" pitchFamily="34" charset="0"/>
              </a:rPr>
              <a:t>- </a:t>
            </a:r>
            <a:r>
              <a:rPr lang="en-US" dirty="0">
                <a:latin typeface="Candara" panose="020E0502030303020204" pitchFamily="34" charset="0"/>
              </a:rPr>
              <a:t>2018</a:t>
            </a:r>
            <a:r>
              <a:rPr lang="lt-LT" dirty="0">
                <a:latin typeface="Candara" panose="020E0502030303020204" pitchFamily="34" charset="0"/>
              </a:rPr>
              <a:t>)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AFB2AD8-DE06-45A5-996A-F499643618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1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FB338FA-4CDE-4CE3-B749-26BBEA7D17A1}"/>
              </a:ext>
            </a:extLst>
          </p:cNvPr>
          <p:cNvSpPr/>
          <p:nvPr/>
        </p:nvSpPr>
        <p:spPr>
          <a:xfrm>
            <a:off x="381740" y="1908699"/>
            <a:ext cx="3027285" cy="6569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1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FF4A0-6273-4820-9638-F3C043D1A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276" y="0"/>
            <a:ext cx="437744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F2006F-E2E4-41EE-B859-DD6557232465}"/>
              </a:ext>
            </a:extLst>
          </p:cNvPr>
          <p:cNvSpPr txBox="1"/>
          <p:nvPr/>
        </p:nvSpPr>
        <p:spPr>
          <a:xfrm>
            <a:off x="8371642" y="6276513"/>
            <a:ext cx="3666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latin typeface="Candara" panose="020E0502030303020204" pitchFamily="34" charset="0"/>
              </a:rPr>
              <a:t>Kate Evans https://www.cartoonkate.co.uk Twitter @CartoonKate</a:t>
            </a:r>
            <a:endParaRPr lang="en-US" sz="1200" dirty="0">
              <a:latin typeface="Candara" panose="020E0502030303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E45CDF-2013-4EC9-87B5-F6043620BE22}"/>
              </a:ext>
            </a:extLst>
          </p:cNvPr>
          <p:cNvSpPr txBox="1"/>
          <p:nvPr/>
        </p:nvSpPr>
        <p:spPr>
          <a:xfrm>
            <a:off x="454618" y="2086251"/>
            <a:ext cx="3140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latin typeface="Candara" panose="020E0502030303020204" pitchFamily="34" charset="0"/>
              </a:rPr>
              <a:t>„Profesionali patarnautoja“</a:t>
            </a:r>
            <a:endParaRPr 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01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739C9-CA57-4A42-93FE-DE34422B0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Įkvepiančios pasaulinio garso akušerės:</a:t>
            </a:r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06DBD-33B6-423A-BEE8-5425218D44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1971 m. pirmasis nepriklausomas Natūralaus akušerijos ir gimdymo centras JAV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Daugybės knygų autorė, pasaulinio lygio lektorė ir mokytoja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„Autentiškos akušerijos motina“, gimdymai ne ligoninėse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„</a:t>
            </a:r>
            <a:r>
              <a:rPr lang="lt-LT" dirty="0" err="1">
                <a:latin typeface="Candara" panose="020E0502030303020204" pitchFamily="34" charset="0"/>
              </a:rPr>
              <a:t>Gaskin</a:t>
            </a:r>
            <a:r>
              <a:rPr lang="lt-LT" dirty="0">
                <a:latin typeface="Candara" panose="020E0502030303020204" pitchFamily="34" charset="0"/>
              </a:rPr>
              <a:t> manevras“ 1976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Dėstytoja, garbės daktarė, organizacijų narė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34216F0-05C9-400B-A4D5-8A6D8744A8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041" y="1690688"/>
            <a:ext cx="5181600" cy="345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7D54BD-19F1-439F-9170-D9FA03731051}"/>
              </a:ext>
            </a:extLst>
          </p:cNvPr>
          <p:cNvSpPr txBox="1"/>
          <p:nvPr/>
        </p:nvSpPr>
        <p:spPr>
          <a:xfrm>
            <a:off x="8247355" y="5477522"/>
            <a:ext cx="248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Ina </a:t>
            </a:r>
            <a:r>
              <a:rPr lang="lt-LT" dirty="0" err="1"/>
              <a:t>May</a:t>
            </a:r>
            <a:r>
              <a:rPr lang="lt-LT" dirty="0"/>
              <a:t> </a:t>
            </a:r>
            <a:r>
              <a:rPr lang="lt-LT" dirty="0" err="1"/>
              <a:t>Gaskin</a:t>
            </a:r>
            <a:r>
              <a:rPr lang="lt-LT" dirty="0"/>
              <a:t> (1940)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3862A1-54BB-4C82-90CA-F1643BE3A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537" y="5145088"/>
            <a:ext cx="1465556" cy="146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27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E5D35B9-927F-44A8-8F9B-65407645F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2014537"/>
            <a:ext cx="3086100" cy="4752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84A746F-5EFD-4994-84A0-60E71911E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-66675"/>
            <a:ext cx="3171825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A36127-07C1-49FE-A4DC-200E357010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70" y="257174"/>
            <a:ext cx="2501001" cy="376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638F43-6241-4DEA-BD76-4263AED1D7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371" y="1838326"/>
            <a:ext cx="3152775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1339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3EE2-860D-4C36-8178-3B1A4B7FE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Įkvepiančios pasaulinio garso akušerės: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0992E-E091-4BCA-B197-BE0126D84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35200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Profesorė, rašytoja, mokslininkė, aktyvistė – pasauliniu lygiu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Darbas bendruomenėse, ligoninėje, namuose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Tęstinė akušerinė priežiūra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F9B421-5F49-454C-9AFB-416E5D8C54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8A1614-FB88-446B-8A7B-641A8F7F80AB}"/>
              </a:ext>
            </a:extLst>
          </p:cNvPr>
          <p:cNvSpPr txBox="1"/>
          <p:nvPr/>
        </p:nvSpPr>
        <p:spPr>
          <a:xfrm>
            <a:off x="7102136" y="6308209"/>
            <a:ext cx="293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ndara" panose="020E0502030303020204" pitchFamily="34" charset="0"/>
              </a:rPr>
              <a:t>Lesley Page</a:t>
            </a:r>
            <a:r>
              <a:rPr lang="lt-LT" b="1" dirty="0">
                <a:latin typeface="Candara" panose="020E0502030303020204" pitchFamily="34" charset="0"/>
              </a:rPr>
              <a:t> (1944) </a:t>
            </a:r>
            <a:endParaRPr lang="en-US" dirty="0">
              <a:latin typeface="Candara" panose="020E0502030303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5EF437-A276-4B6C-9658-DCA352B75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" y="5214938"/>
            <a:ext cx="2190750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8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F195F5-CA3B-4629-9C53-4B7EE7AD5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9" y="164745"/>
            <a:ext cx="2968101" cy="3856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254A71-FA65-4100-9C73-4E55EDD83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416" y="2686004"/>
            <a:ext cx="2759728" cy="3934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CA16A27-B208-42C7-8206-EF1F4E2D70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208" y="0"/>
            <a:ext cx="456439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CB1F36-56D1-4BAE-9C05-D9686B9564C2}"/>
              </a:ext>
            </a:extLst>
          </p:cNvPr>
          <p:cNvSpPr txBox="1"/>
          <p:nvPr/>
        </p:nvSpPr>
        <p:spPr>
          <a:xfrm>
            <a:off x="9889724" y="2246050"/>
            <a:ext cx="21099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latin typeface="Candara" panose="020E0502030303020204" pitchFamily="34" charset="0"/>
              </a:rPr>
              <a:t>2014 m. </a:t>
            </a:r>
            <a:r>
              <a:rPr lang="en-US" dirty="0">
                <a:latin typeface="Candara" panose="020E0502030303020204" pitchFamily="34" charset="0"/>
              </a:rPr>
              <a:t> a Commander of the British Empire for services to midwifery</a:t>
            </a:r>
          </a:p>
        </p:txBody>
      </p:sp>
    </p:spTree>
    <p:extLst>
      <p:ext uri="{BB962C8B-B14F-4D97-AF65-F5344CB8AC3E}">
        <p14:creationId xmlns:p14="http://schemas.microsoft.com/office/powerpoint/2010/main" val="9460413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76D47-4946-41E5-AC53-E54E70A5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Įkvepiančios pasaulinio garso akušerės: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B548-D075-42FC-911E-41A2A70A6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11450"/>
            <a:ext cx="5181600" cy="2422525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Fondo „Sveika Motina Žemė“ steigėja, nemokama akušerinė pagalba Indonezijoje</a:t>
            </a:r>
          </a:p>
          <a:p>
            <a:pPr marL="0" indent="0">
              <a:buNone/>
            </a:pPr>
            <a:endParaRPr lang="lt-LT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2011 m. CNN metų herojė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1456A1-679F-4228-BF34-497FF0022E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913" y="1586212"/>
            <a:ext cx="3099332" cy="3953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D4BE5A-FFC0-4241-B65B-C638DB2B6CE6}"/>
              </a:ext>
            </a:extLst>
          </p:cNvPr>
          <p:cNvSpPr txBox="1"/>
          <p:nvPr/>
        </p:nvSpPr>
        <p:spPr>
          <a:xfrm>
            <a:off x="7190913" y="5717219"/>
            <a:ext cx="3781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err="1">
                <a:latin typeface="Candara" panose="020E0502030303020204" pitchFamily="34" charset="0"/>
              </a:rPr>
              <a:t>Robin</a:t>
            </a:r>
            <a:r>
              <a:rPr lang="lt-LT" b="1" dirty="0">
                <a:latin typeface="Candara" panose="020E0502030303020204" pitchFamily="34" charset="0"/>
              </a:rPr>
              <a:t> </a:t>
            </a:r>
            <a:r>
              <a:rPr lang="lt-LT" b="1" dirty="0" err="1">
                <a:latin typeface="Candara" panose="020E0502030303020204" pitchFamily="34" charset="0"/>
              </a:rPr>
              <a:t>Lim</a:t>
            </a:r>
            <a:r>
              <a:rPr lang="lt-LT" b="1" dirty="0">
                <a:latin typeface="Candara" panose="020E0502030303020204" pitchFamily="34" charset="0"/>
              </a:rPr>
              <a:t> </a:t>
            </a:r>
            <a:endParaRPr lang="en-US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790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253B8A-67B5-461A-B90D-0FC19638B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44" b="4722"/>
          <a:stretch/>
        </p:blipFill>
        <p:spPr>
          <a:xfrm>
            <a:off x="0" y="304800"/>
            <a:ext cx="1219200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33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394AE-850D-43A1-95A7-92F80D34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Įkvepiančios pasaulinio garso akušerės: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EC21E-6490-4E53-B85A-ED44F23F22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3997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latin typeface="Candara" panose="020E0502030303020204" pitchFamily="34" charset="0"/>
              </a:rPr>
              <a:t>Vengrijos</a:t>
            </a:r>
            <a:r>
              <a:rPr lang="en-US" dirty="0">
                <a:latin typeface="Candara" panose="020E0502030303020204" pitchFamily="34" charset="0"/>
              </a:rPr>
              <a:t> </a:t>
            </a:r>
            <a:r>
              <a:rPr lang="en-US" dirty="0" err="1">
                <a:latin typeface="Candara" panose="020E0502030303020204" pitchFamily="34" charset="0"/>
              </a:rPr>
              <a:t>gyd</a:t>
            </a:r>
            <a:r>
              <a:rPr lang="en-US" dirty="0">
                <a:latin typeface="Candara" panose="020E0502030303020204" pitchFamily="34" charset="0"/>
              </a:rPr>
              <a:t>. </a:t>
            </a:r>
            <a:r>
              <a:rPr lang="en-US" dirty="0" err="1">
                <a:latin typeface="Candara" panose="020E0502030303020204" pitchFamily="34" charset="0"/>
              </a:rPr>
              <a:t>aku</a:t>
            </a:r>
            <a:r>
              <a:rPr lang="lt-LT" dirty="0" err="1">
                <a:latin typeface="Candara" panose="020E0502030303020204" pitchFamily="34" charset="0"/>
              </a:rPr>
              <a:t>šerė</a:t>
            </a:r>
            <a:r>
              <a:rPr lang="lt-LT" dirty="0">
                <a:latin typeface="Candara" panose="020E0502030303020204" pitchFamily="34" charset="0"/>
              </a:rPr>
              <a:t>-ginekologė, psichologė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Natūralaus gimdymo centrų, vyrų dalyvavimo ir gimdymų namuose pradininkė</a:t>
            </a:r>
          </a:p>
          <a:p>
            <a:pPr marL="0" indent="0">
              <a:buNone/>
            </a:pPr>
            <a:r>
              <a:rPr lang="lt-LT" dirty="0">
                <a:latin typeface="Candara" panose="020E0502030303020204" pitchFamily="34" charset="0"/>
              </a:rPr>
              <a:t>2010 m. areštuota, ginama Britų Karališkosios akušerių kolegijos</a:t>
            </a:r>
          </a:p>
          <a:p>
            <a:pPr marL="0" indent="0">
              <a:buNone/>
            </a:pPr>
            <a:endParaRPr lang="lt-LT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dirty="0">
              <a:latin typeface="Candara" panose="020E0502030303020204" pitchFamily="34" charset="0"/>
            </a:endParaRPr>
          </a:p>
        </p:txBody>
      </p:sp>
      <p:pic>
        <p:nvPicPr>
          <p:cNvPr id="1026" name="Picture 2" descr="Agnes Gereb Anna Ternovszky">
            <a:extLst>
              <a:ext uri="{FF2B5EF4-FFF2-40B4-BE49-F238E27FC236}">
                <a16:creationId xmlns:a16="http://schemas.microsoft.com/office/drawing/2014/main" id="{5A908F0E-2C66-43F3-A388-9C72FA700F9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39343"/>
            <a:ext cx="5181600" cy="292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C99CC6-CCA5-4FBA-A988-8A1F6D97A656}"/>
              </a:ext>
            </a:extLst>
          </p:cNvPr>
          <p:cNvSpPr txBox="1"/>
          <p:nvPr/>
        </p:nvSpPr>
        <p:spPr>
          <a:xfrm>
            <a:off x="6376571" y="5807631"/>
            <a:ext cx="366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latin typeface="Candara" panose="020E0502030303020204" pitchFamily="34" charset="0"/>
              </a:rPr>
              <a:t>Agnes </a:t>
            </a:r>
            <a:r>
              <a:rPr lang="lt-LT" b="1" dirty="0" err="1">
                <a:latin typeface="Candara" panose="020E0502030303020204" pitchFamily="34" charset="0"/>
              </a:rPr>
              <a:t>Gereb</a:t>
            </a:r>
            <a:r>
              <a:rPr lang="en-US" b="1" dirty="0">
                <a:latin typeface="Candara" panose="020E0502030303020204" pitchFamily="34" charset="0"/>
              </a:rPr>
              <a:t> (1952)</a:t>
            </a:r>
          </a:p>
        </p:txBody>
      </p:sp>
    </p:spTree>
    <p:extLst>
      <p:ext uri="{BB962C8B-B14F-4D97-AF65-F5344CB8AC3E}">
        <p14:creationId xmlns:p14="http://schemas.microsoft.com/office/powerpoint/2010/main" val="350602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01985E-E8A5-48A4-909C-869E0109E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719" t="15139" r="37812" b="20694"/>
          <a:stretch/>
        </p:blipFill>
        <p:spPr>
          <a:xfrm>
            <a:off x="266699" y="228599"/>
            <a:ext cx="4505325" cy="6384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ED21C2-F611-410E-BC08-3A071C847C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0" t="21667" r="39531" b="30139"/>
          <a:stretch/>
        </p:blipFill>
        <p:spPr>
          <a:xfrm>
            <a:off x="5105400" y="228599"/>
            <a:ext cx="6000750" cy="3305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06BF45-4B0E-42A0-B0B7-8713EA6D89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97" t="38611" r="18282" b="37222"/>
          <a:stretch/>
        </p:blipFill>
        <p:spPr>
          <a:xfrm>
            <a:off x="2790825" y="2276475"/>
            <a:ext cx="7915276" cy="165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C5F88C-130B-42E2-86AF-0DC0B8E796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7" t="38889" r="28438" b="12778"/>
          <a:stretch/>
        </p:blipFill>
        <p:spPr>
          <a:xfrm>
            <a:off x="3286124" y="3314700"/>
            <a:ext cx="8458202" cy="331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366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AB6F4-CFE1-446F-9649-6342265B2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>
                <a:latin typeface="Candara" panose="020E0502030303020204" pitchFamily="34" charset="0"/>
              </a:rPr>
              <a:t>Įkvepiantys pasaulinio garso akušeriai: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56D7F-138E-4628-A89D-969243208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8225" y="2692400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Akušerijos srityje dirba &gt;30 metų</a:t>
            </a:r>
          </a:p>
          <a:p>
            <a:pPr lvl="1"/>
            <a:r>
              <a:rPr lang="lt-LT" dirty="0"/>
              <a:t>Normalus gimdymas, </a:t>
            </a:r>
          </a:p>
          <a:p>
            <a:pPr lvl="1"/>
            <a:r>
              <a:rPr lang="lt-LT" dirty="0"/>
              <a:t>savarankiška akušerių priežiūra, </a:t>
            </a:r>
          </a:p>
          <a:p>
            <a:pPr lvl="1"/>
            <a:r>
              <a:rPr lang="lt-LT" dirty="0"/>
              <a:t>tęstinė akušerinė priežiūra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16EEAE1-4AAC-42F3-BFF2-38012AADE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922" y="1577975"/>
            <a:ext cx="3263503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C89E1E-FBD9-42E3-99F2-9154885B8318}"/>
              </a:ext>
            </a:extLst>
          </p:cNvPr>
          <p:cNvSpPr txBox="1"/>
          <p:nvPr/>
        </p:nvSpPr>
        <p:spPr>
          <a:xfrm>
            <a:off x="7375922" y="5929313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Denis Walsh</a:t>
            </a:r>
            <a:r>
              <a:rPr lang="lt-LT" b="1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71203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0EA0F9-870F-4E38-9040-FEFB9CE64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164089"/>
            <a:ext cx="4038600" cy="5736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61DBD2-8543-4320-B174-EBCF524D8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05" y="769936"/>
            <a:ext cx="4038600" cy="5702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E4F245-6008-4FD3-9C4B-E25A43BF46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86"/>
          <a:stretch/>
        </p:blipFill>
        <p:spPr>
          <a:xfrm>
            <a:off x="7152799" y="39113"/>
            <a:ext cx="5139181" cy="514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147419-D5C2-44D8-8EBF-B288FB56A6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/>
          <a:srcRect l="6802" t="42075" r="36213" b="12445"/>
          <a:stretch/>
        </p:blipFill>
        <p:spPr>
          <a:xfrm>
            <a:off x="5324654" y="3621086"/>
            <a:ext cx="6867346" cy="3082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DEB9A4-397E-495A-BEB4-88BF1F0CF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8" y="0"/>
            <a:ext cx="4849667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AC582F-289C-4963-A896-8845C08C8B1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01"/>
          <a:stretch/>
        </p:blipFill>
        <p:spPr>
          <a:xfrm>
            <a:off x="1649381" y="1222811"/>
            <a:ext cx="4849667" cy="3236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80EECF-68A1-4738-BF0B-891889F6EB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503" y="-15219"/>
            <a:ext cx="5238431" cy="6772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296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6A85F1-710C-4ECF-BDA7-ECE669951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297" y="170942"/>
            <a:ext cx="3902032" cy="6255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4B67F6-C743-43DE-941C-2B665EEF9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406" y="242633"/>
            <a:ext cx="4067735" cy="6111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5EC399-8679-4E76-80A4-DDF7203299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1624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2424FE-8F5A-4F85-9096-B71251380C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98" y="452979"/>
            <a:ext cx="4173101" cy="6181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BB94A5-30D0-44EA-95B2-B0DECA5B7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539" y="431800"/>
            <a:ext cx="4629613" cy="6168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C082B-8AE8-4A29-8E6C-3A25F44975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574" y="210728"/>
            <a:ext cx="4372565" cy="612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38DD9D-FA40-4EBD-B929-97F7C9A5FD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334" y="92836"/>
            <a:ext cx="4516204" cy="6672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86BE948-79F3-4613-9B30-71FB0F0F8C7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7770" t="18305" r="26138" b="26363"/>
          <a:stretch/>
        </p:blipFill>
        <p:spPr>
          <a:xfrm>
            <a:off x="1309424" y="831326"/>
            <a:ext cx="9363075" cy="519534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408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18976</TotalTime>
  <Words>1220</Words>
  <Application>Microsoft Office PowerPoint</Application>
  <PresentationFormat>Widescreen</PresentationFormat>
  <Paragraphs>116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Candara</vt:lpstr>
      <vt:lpstr>NexusSerif</vt:lpstr>
      <vt:lpstr>Office Theme</vt:lpstr>
      <vt:lpstr>Pasaulis teigia: ateitis – akušerių rankose!  2021-05-28 Vilnius</vt:lpstr>
      <vt:lpstr>UNFPA vykdomosios direktorės Dr. Natalia Kanem pranešimas Tarptautinės Akušerių dienos proga 2021 m. gegužės 5 d.</vt:lpstr>
      <vt:lpstr>„Auksinis standartas“ - tęstinė akušerinė priežiūra</vt:lpstr>
      <vt:lpstr>„Auksinis standartas“ – tęstinė akušerinė priežiūra</vt:lpstr>
      <vt:lpstr>„Auksinis standartas“ – tęstinė akušerinė priežiūra</vt:lpstr>
      <vt:lpstr>„Auksinis standartas“ – tęstinė akušerinė priežiūra</vt:lpstr>
      <vt:lpstr>Akušerių motyvacija</vt:lpstr>
      <vt:lpstr>Mūsų duomenys</vt:lpstr>
      <vt:lpstr>Kas lemia pasitenkinimą darbu?</vt:lpstr>
      <vt:lpstr>Ką veikiame po darbo?</vt:lpstr>
      <vt:lpstr>Apie ką svajojame Lietuvai?</vt:lpstr>
      <vt:lpstr>Apie ką svajojame sau?</vt:lpstr>
      <vt:lpstr>Ko trūksta svajonėms išpildyti?</vt:lpstr>
      <vt:lpstr>Tai ką daryti?!</vt:lpstr>
      <vt:lpstr>Įkvepiančios pasaulinio garso akušerės:</vt:lpstr>
      <vt:lpstr>PowerPoint Presentation</vt:lpstr>
      <vt:lpstr>Įkvepiančios pasaulinio garso akušerės:</vt:lpstr>
      <vt:lpstr>PowerPoint Presentation</vt:lpstr>
      <vt:lpstr>Įkvepiančios pasaulinio garso akušerės:</vt:lpstr>
      <vt:lpstr>PowerPoint Presentation</vt:lpstr>
      <vt:lpstr>Įkvepiančios pasaulinio garso akušerės:</vt:lpstr>
      <vt:lpstr>PowerPoint Presentation</vt:lpstr>
      <vt:lpstr>Įkvepiančios pasaulinio garso akušerės:</vt:lpstr>
      <vt:lpstr>PowerPoint Presentation</vt:lpstr>
      <vt:lpstr>Įkvepiantys pasaulinio garso akušeriai: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Pasaulis teigia: ateitis – akušerių rankose!</dc:title>
  <dc:creator>Rokas</dc:creator>
  <cp:lastModifiedBy>Rokas</cp:lastModifiedBy>
  <cp:revision>77</cp:revision>
  <dcterms:created xsi:type="dcterms:W3CDTF">2021-05-14T07:19:16Z</dcterms:created>
  <dcterms:modified xsi:type="dcterms:W3CDTF">2021-05-27T11:36:09Z</dcterms:modified>
</cp:coreProperties>
</file>