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2" r:id="rId4"/>
    <p:sldId id="276" r:id="rId5"/>
    <p:sldId id="258" r:id="rId6"/>
    <p:sldId id="259" r:id="rId7"/>
    <p:sldId id="260" r:id="rId8"/>
    <p:sldId id="261" r:id="rId9"/>
    <p:sldId id="262" r:id="rId10"/>
    <p:sldId id="267" r:id="rId11"/>
    <p:sldId id="268" r:id="rId12"/>
    <p:sldId id="269" r:id="rId13"/>
    <p:sldId id="270" r:id="rId14"/>
    <p:sldId id="274" r:id="rId15"/>
    <p:sldId id="273" r:id="rId16"/>
    <p:sldId id="275" r:id="rId17"/>
    <p:sldId id="277" r:id="rId18"/>
    <p:sldId id="263" r:id="rId19"/>
    <p:sldId id="264" r:id="rId20"/>
    <p:sldId id="266" r:id="rId21"/>
    <p:sldId id="271" r:id="rId22"/>
    <p:sldId id="265" r:id="rId23"/>
    <p:sldId id="279" r:id="rId24"/>
    <p:sldId id="278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2" autoAdjust="0"/>
    <p:restoredTop sz="94660"/>
  </p:normalViewPr>
  <p:slideViewPr>
    <p:cSldViewPr snapToGrid="0">
      <p:cViewPr varScale="1">
        <p:scale>
          <a:sx n="79" d="100"/>
          <a:sy n="79" d="100"/>
        </p:scale>
        <p:origin x="86" y="23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A3517-4E30-49A8-8CC6-5ABA8667F3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3BB502-84AC-4622-BC29-D3DF133706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C7FB65-5523-4D9B-82A2-B90574A3D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3BCB6-77E0-4F24-BA0C-AAD1DC0F7CD7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4D0AB1-C33C-4405-AA7D-07F32665A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25C571-29A9-406B-A02E-DB89B8C93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E75AA-BFB9-4F61-BF87-477168E53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917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6CE39-8548-40B0-91E1-DAE9FE97F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399A96-E157-4D54-ACFE-0F89801267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5DCACA-0B5B-401C-9453-162B83592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3BCB6-77E0-4F24-BA0C-AAD1DC0F7CD7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5BD07C-A3AB-407F-99F0-BF2516BF0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93C38E-E722-42C5-BD12-E7958AB6E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E75AA-BFB9-4F61-BF87-477168E53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86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7D513-5239-4CB7-96BC-7AC31319C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B07F99-1EA5-44E1-ADFF-984020294B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7743F2-09F2-4039-ABF7-E1202EF71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3BCB6-77E0-4F24-BA0C-AAD1DC0F7CD7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A274F4-D81B-45ED-8727-FF48E2C2E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801D82-6331-40D6-A926-8FCBF2EB2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E75AA-BFB9-4F61-BF87-477168E53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4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C815D-893C-4AA3-AB64-255B9D1A4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D3FBFD-7B4D-4C78-87A1-3292382EBD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9A2FB8-1F48-46EF-956C-980063C7F4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A2DADB-A302-4A07-809F-C8B99EBC4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3BCB6-77E0-4F24-BA0C-AAD1DC0F7CD7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5B1B33-82D0-4ACB-9DE7-8DBB846D0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7D530A-7B91-4A9D-A5AA-BC1984696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E75AA-BFB9-4F61-BF87-477168E53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285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49E21-0FE1-47F9-BB22-DFD4ED39F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74C20E-EFD0-4C51-A39F-79B17E8797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AD34A4-40D1-4025-B3A7-692C405262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E96BE2-4529-4B41-968E-4FB2EE381B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893B5A-22ED-4FA8-8D30-70D6836FC7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413D3AE-9852-4401-B551-CA32C3E1C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3BCB6-77E0-4F24-BA0C-AAD1DC0F7CD7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54C557-0B2E-49A2-AA3E-9B1E3D6C3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B00365-7158-4B93-98FA-12EA54272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E75AA-BFB9-4F61-BF87-477168E53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632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EBA50-1020-4642-93A8-6E6A97307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29BD73-92AF-4141-8068-50FB990C4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3BCB6-77E0-4F24-BA0C-AAD1DC0F7CD7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682F10-7682-4294-A8A6-F1E6CAC4E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516592-4405-46AC-8098-E5FB9CFDD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E75AA-BFB9-4F61-BF87-477168E53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531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AE8713-DCDF-46C0-8A98-F12D7EAD9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3BCB6-77E0-4F24-BA0C-AAD1DC0F7CD7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99DD1A-AB6E-455C-8691-0F56CA342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D6EC00-49BE-447C-955B-16803D794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E75AA-BFB9-4F61-BF87-477168E53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889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A97AE-63D7-47CF-A805-70454AB33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4C5AD8-31C1-4455-A426-FF00342AF4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FAA640-E3C9-40F4-BED5-6DED5C3446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2378D0-5271-4EE6-BB07-E63EF5826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3BCB6-77E0-4F24-BA0C-AAD1DC0F7CD7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CEE7F2-EF3A-4F16-A551-7FACDD8BD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154165-F8B9-4BD4-A4A1-689CFB4B0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E75AA-BFB9-4F61-BF87-477168E53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470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36DDA-D69B-424E-8D60-4EE0A0161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CE9FEB-90FB-42AB-A51E-E61F01CC4B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4230EE-97FC-47B4-BB39-430B90F1AC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7D2A8F-C89D-48D0-ACB8-CA935686C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3BCB6-77E0-4F24-BA0C-AAD1DC0F7CD7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90EC55-EB51-4EE8-832B-A12508D78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90B631-E06B-475B-ADBB-A7B27CDB7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E75AA-BFB9-4F61-BF87-477168E53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65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2E9E2-EE81-4B72-AA4E-5CA1373AE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0D30CA-D840-47CC-8AA2-582509A4EA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1BA8D7-0B48-420C-B7B7-C6223E445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3BCB6-77E0-4F24-BA0C-AAD1DC0F7CD7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BAC309-B2C7-4392-9B2F-115999890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31172D-3FDF-4DE5-B76F-28F7B20D2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E75AA-BFB9-4F61-BF87-477168E53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866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D3526DD-7CC3-4B22-BDDA-28631A7FF3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C36DCD-158C-4C1C-85D7-CB64969D9F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886D47-F1CC-4496-A7FB-4BE0BB34E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3BCB6-77E0-4F24-BA0C-AAD1DC0F7CD7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FBEBB7-0111-408E-B0FC-1417B8DB3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E1B8B4-B620-467E-8EED-BC309A57B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E75AA-BFB9-4F61-BF87-477168E53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84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2D5F83A-CE77-43EA-9946-FBB5DBBBC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253381-EBEB-407C-8D35-95BE8D15FF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9AB3FC-9E23-42AA-A692-29A2DFB7E0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33BCB6-77E0-4F24-BA0C-AAD1DC0F7CD7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9D7864-88DF-4863-A791-0DA89312F0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F106B9-C463-4E54-9D1F-16F6FD5442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EE75AA-BFB9-4F61-BF87-477168E53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886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ogc.com/article/S1701-2163(18)30587-5/fulltext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D597B3B-3E37-4E2A-9687-6D1A35591075}"/>
              </a:ext>
            </a:extLst>
          </p:cNvPr>
          <p:cNvSpPr/>
          <p:nvPr/>
        </p:nvSpPr>
        <p:spPr>
          <a:xfrm>
            <a:off x="1869279" y="1204514"/>
            <a:ext cx="8896350" cy="3345656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09AC98A-4676-4870-9B95-3DA171DA2464}"/>
              </a:ext>
            </a:extLst>
          </p:cNvPr>
          <p:cNvSpPr/>
          <p:nvPr/>
        </p:nvSpPr>
        <p:spPr>
          <a:xfrm>
            <a:off x="2009775" y="1491453"/>
            <a:ext cx="8429625" cy="2771775"/>
          </a:xfrm>
          <a:prstGeom prst="roundRect">
            <a:avLst/>
          </a:prstGeom>
          <a:solidFill>
            <a:schemeClr val="bg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1CDF6E-1307-4AF5-B616-E7FE9BE44C82}"/>
              </a:ext>
            </a:extLst>
          </p:cNvPr>
          <p:cNvSpPr txBox="1"/>
          <p:nvPr/>
        </p:nvSpPr>
        <p:spPr>
          <a:xfrm>
            <a:off x="2705100" y="1800205"/>
            <a:ext cx="74771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4800" dirty="0">
                <a:latin typeface="Cambria" panose="02040503050406030204" pitchFamily="18" charset="0"/>
                <a:ea typeface="Cambria" panose="02040503050406030204" pitchFamily="18" charset="0"/>
              </a:rPr>
              <a:t>MOTERS (SAVI)PRIEŽIŪRA PO GIMDYMO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58CEAA-3D6A-41CE-88D7-BCAD75802E83}"/>
              </a:ext>
            </a:extLst>
          </p:cNvPr>
          <p:cNvSpPr txBox="1"/>
          <p:nvPr/>
        </p:nvSpPr>
        <p:spPr>
          <a:xfrm>
            <a:off x="6096000" y="3678616"/>
            <a:ext cx="3905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t-LT" dirty="0">
                <a:latin typeface="Cambria" panose="02040503050406030204" pitchFamily="18" charset="0"/>
                <a:ea typeface="Cambria" panose="02040503050406030204" pitchFamily="18" charset="0"/>
              </a:rPr>
              <a:t>Akušerė Agnė Škudienė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7037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79B9F-D696-4F41-AF8E-E46494E66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225" y="365125"/>
            <a:ext cx="11715750" cy="1325563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lt-LT" sz="3600" b="1" dirty="0">
                <a:latin typeface="Cambria" panose="02040503050406030204" pitchFamily="18" charset="0"/>
                <a:ea typeface="Cambria" panose="02040503050406030204" pitchFamily="18" charset="0"/>
              </a:rPr>
              <a:t>Laikotarpis po gimdymo. Apibrėžimas.</a:t>
            </a:r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05938C-89E1-4233-B736-BC818BCD01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225" y="1681163"/>
            <a:ext cx="11715750" cy="4791074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lt-LT" sz="2000" dirty="0">
                <a:latin typeface="Cambria" panose="02040503050406030204" pitchFamily="18" charset="0"/>
                <a:ea typeface="Cambria" panose="02040503050406030204" pitchFamily="18" charset="0"/>
              </a:rPr>
              <a:t>Prasideda užgimus placentai ir baigiasi po 6-8 savaičių. Išnyksta daugelis moters organizme nėštumo metu atsiradusių pokyčių (</a:t>
            </a:r>
            <a:r>
              <a:rPr lang="lt-LT" sz="1400" dirty="0" err="1">
                <a:latin typeface="Cambria" panose="02040503050406030204" pitchFamily="18" charset="0"/>
                <a:ea typeface="Cambria" panose="02040503050406030204" pitchFamily="18" charset="0"/>
              </a:rPr>
              <a:t>Minkauskienė</a:t>
            </a:r>
            <a:r>
              <a:rPr lang="lt-LT" sz="1400" dirty="0">
                <a:latin typeface="Cambria" panose="02040503050406030204" pitchFamily="18" charset="0"/>
                <a:ea typeface="Cambria" panose="02040503050406030204" pitchFamily="18" charset="0"/>
              </a:rPr>
              <a:t> M., 2010</a:t>
            </a:r>
            <a:r>
              <a:rPr lang="lt-LT" sz="2000" dirty="0"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  <a:p>
            <a:r>
              <a:rPr lang="lt-LT" sz="2000" dirty="0">
                <a:latin typeface="Cambria" panose="02040503050406030204" pitchFamily="18" charset="0"/>
                <a:ea typeface="Cambria" panose="02040503050406030204" pitchFamily="18" charset="0"/>
              </a:rPr>
              <a:t>40 dienų 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en-US" sz="2000" i="1" dirty="0">
                <a:latin typeface="Cambria" panose="02040503050406030204" pitchFamily="18" charset="0"/>
                <a:ea typeface="Cambria" panose="02040503050406030204" pitchFamily="18" charset="0"/>
              </a:rPr>
              <a:t>la </a:t>
            </a:r>
            <a:r>
              <a:rPr lang="en-US" sz="2000" i="1" dirty="0" err="1">
                <a:latin typeface="Cambria" panose="02040503050406030204" pitchFamily="18" charset="0"/>
                <a:ea typeface="Cambria" panose="02040503050406030204" pitchFamily="18" charset="0"/>
              </a:rPr>
              <a:t>cuarentena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  <a:p>
            <a:r>
              <a:rPr lang="lt-LT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Šešiauninkė</a:t>
            </a:r>
            <a:r>
              <a:rPr lang="lt-LT" sz="2000" dirty="0">
                <a:latin typeface="Cambria" panose="02040503050406030204" pitchFamily="18" charset="0"/>
                <a:ea typeface="Cambria" panose="02040503050406030204" pitchFamily="18" charset="0"/>
              </a:rPr>
              <a:t>, auksinis mėnuo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, IV-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asis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trimestras</a:t>
            </a:r>
            <a:endParaRPr lang="lt-LT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lt-LT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lt-LT" sz="2000" dirty="0">
                <a:latin typeface="Cambria" panose="02040503050406030204" pitchFamily="18" charset="0"/>
                <a:ea typeface="Cambria" panose="02040503050406030204" pitchFamily="18" charset="0"/>
              </a:rPr>
              <a:t>Iki gimdymo – 7+ vizitų, po gimdymo? </a:t>
            </a:r>
            <a:br>
              <a:rPr lang="lt-LT" sz="20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lt-LT" sz="2000" dirty="0">
                <a:latin typeface="Cambria" panose="02040503050406030204" pitchFamily="18" charset="0"/>
                <a:ea typeface="Cambria" panose="02040503050406030204" pitchFamily="18" charset="0"/>
              </a:rPr>
              <a:t>	- Dėmesys naujagimiui, kūdikiui.</a:t>
            </a:r>
          </a:p>
          <a:p>
            <a:r>
              <a:rPr lang="lt-LT" sz="2000" dirty="0">
                <a:latin typeface="Cambria" panose="02040503050406030204" pitchFamily="18" charset="0"/>
                <a:ea typeface="Cambria" panose="02040503050406030204" pitchFamily="18" charset="0"/>
              </a:rPr>
              <a:t>Mediciniškai ir psichologiškai įprasti pogimdyminio laikotarpio nusiskundimai (skausmas, </a:t>
            </a:r>
            <a:r>
              <a:rPr lang="lt-LT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tarpvietės</a:t>
            </a:r>
            <a:r>
              <a:rPr lang="lt-LT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lt-LT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pertėjimas</a:t>
            </a:r>
            <a:r>
              <a:rPr lang="lt-LT" sz="2000" dirty="0">
                <a:latin typeface="Cambria" panose="02040503050406030204" pitchFamily="18" charset="0"/>
                <a:ea typeface="Cambria" panose="02040503050406030204" pitchFamily="18" charset="0"/>
              </a:rPr>
              <a:t>, nuovargis, vidurių užkietėjimas, krūtų pritvinkimas, laktacijos sunkumai, galvos, nugaros skausmai) gali sukelti fizinį diskomfortą, emocines kančias ir sumažinti gyvenimo kokybę (</a:t>
            </a:r>
            <a:r>
              <a:rPr lang="x-none" sz="1400" dirty="0">
                <a:latin typeface="Cambria" panose="02040503050406030204" pitchFamily="18" charset="0"/>
                <a:ea typeface="Cambria" panose="02040503050406030204" pitchFamily="18" charset="0"/>
              </a:rPr>
              <a:t>Zainur Z. Postpartum morbidity-what we can do.Medical journal of Malaysia.2006 Dec; 61(5): 51-6</a:t>
            </a:r>
            <a:r>
              <a:rPr lang="lt-LT" sz="2100" dirty="0">
                <a:latin typeface="Cambria" panose="02040503050406030204" pitchFamily="18" charset="0"/>
                <a:ea typeface="Cambria" panose="02040503050406030204" pitchFamily="18" charset="0"/>
              </a:rPr>
              <a:t>.)</a:t>
            </a:r>
            <a:endParaRPr lang="en-US" sz="21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0077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6A129-A70C-40B5-9F1A-10BE369FB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549" y="155575"/>
            <a:ext cx="11782425" cy="1330325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lt-LT" sz="4000" b="1" dirty="0">
                <a:latin typeface="Cambria" panose="02040503050406030204" pitchFamily="18" charset="0"/>
                <a:ea typeface="Cambria" panose="02040503050406030204" pitchFamily="18" charset="0"/>
              </a:rPr>
              <a:t>Moters priežiūra po gimdymo (medicininė)</a:t>
            </a:r>
            <a:endParaRPr lang="en-US" sz="40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F559EB-B9FC-4093-9AED-492176C0AC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026" y="1485900"/>
            <a:ext cx="11782424" cy="5029200"/>
          </a:xfrm>
          <a:solidFill>
            <a:schemeClr val="bg1"/>
          </a:solidFill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lt-LT" dirty="0">
                <a:latin typeface="Cambria" panose="02040503050406030204" pitchFamily="18" charset="0"/>
                <a:ea typeface="Cambria" panose="02040503050406030204" pitchFamily="18" charset="0"/>
              </a:rPr>
              <a:t>Stacionare stebima </a:t>
            </a:r>
            <a:r>
              <a:rPr lang="lt-LT" dirty="0" err="1">
                <a:latin typeface="Cambria" panose="02040503050406030204" pitchFamily="18" charset="0"/>
                <a:ea typeface="Cambria" panose="02040503050406030204" pitchFamily="18" charset="0"/>
              </a:rPr>
              <a:t>vid</a:t>
            </a:r>
            <a:r>
              <a:rPr lang="lt-LT" dirty="0">
                <a:latin typeface="Cambria" panose="02040503050406030204" pitchFamily="18" charset="0"/>
                <a:ea typeface="Cambria" panose="02040503050406030204" pitchFamily="18" charset="0"/>
              </a:rPr>
              <a:t>. 3 paras:</a:t>
            </a:r>
          </a:p>
          <a:p>
            <a:pPr lvl="1"/>
            <a:r>
              <a:rPr lang="lt-LT" dirty="0">
                <a:latin typeface="Cambria" panose="02040503050406030204" pitchFamily="18" charset="0"/>
                <a:ea typeface="Cambria" panose="02040503050406030204" pitchFamily="18" charset="0"/>
              </a:rPr>
              <a:t>Kraujavimas</a:t>
            </a:r>
          </a:p>
          <a:p>
            <a:pPr lvl="1"/>
            <a:r>
              <a:rPr lang="lt-LT" dirty="0">
                <a:latin typeface="Cambria" panose="02040503050406030204" pitchFamily="18" charset="0"/>
                <a:ea typeface="Cambria" panose="02040503050406030204" pitchFamily="18" charset="0"/>
              </a:rPr>
              <a:t>Infekcija</a:t>
            </a:r>
          </a:p>
          <a:p>
            <a:pPr lvl="1"/>
            <a:r>
              <a:rPr lang="lt-LT" dirty="0">
                <a:latin typeface="Cambria" panose="02040503050406030204" pitchFamily="18" charset="0"/>
                <a:ea typeface="Cambria" panose="02040503050406030204" pitchFamily="18" charset="0"/>
              </a:rPr>
              <a:t>Gimdos </a:t>
            </a:r>
            <a:r>
              <a:rPr lang="lt-LT" dirty="0" err="1">
                <a:latin typeface="Cambria" panose="02040503050406030204" pitchFamily="18" charset="0"/>
                <a:ea typeface="Cambria" panose="02040503050406030204" pitchFamily="18" charset="0"/>
              </a:rPr>
              <a:t>involiucija</a:t>
            </a:r>
            <a:endParaRPr lang="lt-LT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1"/>
            <a:r>
              <a:rPr lang="lt-LT" dirty="0">
                <a:latin typeface="Cambria" panose="02040503050406030204" pitchFamily="18" charset="0"/>
                <a:ea typeface="Cambria" panose="02040503050406030204" pitchFamily="18" charset="0"/>
              </a:rPr>
              <a:t>Mokoma naujagimio priežiūros, žindymo</a:t>
            </a:r>
          </a:p>
          <a:p>
            <a:pPr marL="0" indent="0">
              <a:buNone/>
            </a:pPr>
            <a:r>
              <a:rPr lang="lt-LT" dirty="0">
                <a:latin typeface="Cambria" panose="02040503050406030204" pitchFamily="18" charset="0"/>
                <a:ea typeface="Cambria" panose="02040503050406030204" pitchFamily="18" charset="0"/>
              </a:rPr>
              <a:t>Pirmos 2 val. – gimdykloje (</a:t>
            </a:r>
            <a:r>
              <a:rPr lang="lt-LT" sz="2400" dirty="0">
                <a:latin typeface="Cambria" panose="02040503050406030204" pitchFamily="18" charset="0"/>
                <a:ea typeface="Cambria" panose="02040503050406030204" pitchFamily="18" charset="0"/>
              </a:rPr>
              <a:t>pulsas, AKS, kraujavimas</a:t>
            </a:r>
            <a:r>
              <a:rPr lang="lt-LT" dirty="0"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  <a:p>
            <a:pPr marL="0" indent="0">
              <a:buNone/>
            </a:pPr>
            <a:r>
              <a:rPr lang="lt-LT" dirty="0">
                <a:latin typeface="Cambria" panose="02040503050406030204" pitchFamily="18" charset="0"/>
                <a:ea typeface="Cambria" panose="02040503050406030204" pitchFamily="18" charset="0"/>
              </a:rPr>
              <a:t>Palatoje – skatinama keltis, judėti (</a:t>
            </a:r>
            <a:r>
              <a:rPr lang="lt-LT" sz="2400" dirty="0">
                <a:latin typeface="Cambria" panose="02040503050406030204" pitchFamily="18" charset="0"/>
                <a:ea typeface="Cambria" panose="02040503050406030204" pitchFamily="18" charset="0"/>
              </a:rPr>
              <a:t>šlapinimosi sutrikimų, vidurių užkietėjimo, venų trombozės, plaučių embolijos profilaktika</a:t>
            </a:r>
            <a:r>
              <a:rPr lang="lt-LT" dirty="0"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  <a:p>
            <a:pPr marL="0" indent="0">
              <a:buNone/>
            </a:pPr>
            <a:r>
              <a:rPr lang="lt-LT" dirty="0" err="1">
                <a:latin typeface="Cambria" panose="02040503050406030204" pitchFamily="18" charset="0"/>
                <a:ea typeface="Cambria" panose="02040503050406030204" pitchFamily="18" charset="0"/>
              </a:rPr>
              <a:t>Tarpvietės</a:t>
            </a:r>
            <a:r>
              <a:rPr lang="lt-LT" dirty="0">
                <a:latin typeface="Cambria" panose="02040503050406030204" pitchFamily="18" charset="0"/>
                <a:ea typeface="Cambria" panose="02040503050406030204" pitchFamily="18" charset="0"/>
              </a:rPr>
              <a:t> skausmas – </a:t>
            </a:r>
            <a:r>
              <a:rPr lang="lt-LT" sz="2400" dirty="0">
                <a:latin typeface="Cambria" panose="02040503050406030204" pitchFamily="18" charset="0"/>
                <a:ea typeface="Cambria" panose="02040503050406030204" pitchFamily="18" charset="0"/>
              </a:rPr>
              <a:t>šaltis, NVNU, vietiniai anestetikai</a:t>
            </a:r>
          </a:p>
          <a:p>
            <a:pPr marL="0" indent="0">
              <a:buNone/>
            </a:pPr>
            <a:r>
              <a:rPr lang="lt-LT" dirty="0">
                <a:latin typeface="Cambria" panose="02040503050406030204" pitchFamily="18" charset="0"/>
                <a:ea typeface="Cambria" panose="02040503050406030204" pitchFamily="18" charset="0"/>
              </a:rPr>
              <a:t>Hemorojaus skausmai – </a:t>
            </a:r>
            <a:r>
              <a:rPr lang="lt-LT" sz="2400" dirty="0">
                <a:latin typeface="Cambria" panose="02040503050406030204" pitchFamily="18" charset="0"/>
                <a:ea typeface="Cambria" panose="02040503050406030204" pitchFamily="18" charset="0"/>
              </a:rPr>
              <a:t>NVNU, kortikosteroidų tepalai</a:t>
            </a:r>
          </a:p>
          <a:p>
            <a:pPr marL="0" indent="0">
              <a:buNone/>
            </a:pPr>
            <a:r>
              <a:rPr lang="lt-LT" dirty="0">
                <a:latin typeface="Cambria" panose="02040503050406030204" pitchFamily="18" charset="0"/>
                <a:ea typeface="Cambria" panose="02040503050406030204" pitchFamily="18" charset="0"/>
              </a:rPr>
              <a:t>Po normalaus gimdymo valgyti galima iškart (</a:t>
            </a:r>
            <a:r>
              <a:rPr lang="lt-LT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rek</a:t>
            </a:r>
            <a:r>
              <a:rPr lang="lt-LT" sz="2400" dirty="0">
                <a:latin typeface="Cambria" panose="02040503050406030204" pitchFamily="18" charset="0"/>
                <a:ea typeface="Cambria" panose="02040503050406030204" pitchFamily="18" charset="0"/>
              </a:rPr>
              <a:t>. vitaminai, geležis</a:t>
            </a:r>
            <a:r>
              <a:rPr lang="lt-LT" dirty="0"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  <a:p>
            <a:pPr marL="0" indent="0">
              <a:buNone/>
            </a:pPr>
            <a:r>
              <a:rPr lang="lt-LT" dirty="0" err="1">
                <a:latin typeface="Cambria" panose="02040503050406030204" pitchFamily="18" charset="0"/>
                <a:ea typeface="Cambria" panose="02040503050406030204" pitchFamily="18" charset="0"/>
              </a:rPr>
              <a:t>Rh</a:t>
            </a:r>
            <a:r>
              <a:rPr lang="lt-LT" dirty="0">
                <a:latin typeface="Cambria" panose="02040503050406030204" pitchFamily="18" charset="0"/>
                <a:ea typeface="Cambria" panose="02040503050406030204" pitchFamily="18" charset="0"/>
              </a:rPr>
              <a:t>(-) - </a:t>
            </a:r>
            <a:r>
              <a:rPr lang="lt-LT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Anti</a:t>
            </a:r>
            <a:r>
              <a:rPr lang="lt-LT" sz="2400" dirty="0">
                <a:latin typeface="Cambria" panose="02040503050406030204" pitchFamily="18" charset="0"/>
                <a:ea typeface="Cambria" panose="02040503050406030204" pitchFamily="18" charset="0"/>
              </a:rPr>
              <a:t>-D imunoglobulinas</a:t>
            </a:r>
          </a:p>
          <a:p>
            <a:pPr marL="0" indent="0">
              <a:buNone/>
            </a:pPr>
            <a:r>
              <a:rPr lang="lt-LT" b="1" dirty="0">
                <a:latin typeface="Cambria" panose="02040503050406030204" pitchFamily="18" charset="0"/>
                <a:ea typeface="Cambria" panose="02040503050406030204" pitchFamily="18" charset="0"/>
              </a:rPr>
              <a:t>Nežindyti – moters teisė</a:t>
            </a:r>
            <a:r>
              <a:rPr lang="lt-LT" dirty="0"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lang="lt-LT" sz="2400" dirty="0">
                <a:latin typeface="Cambria" panose="02040503050406030204" pitchFamily="18" charset="0"/>
                <a:ea typeface="Cambria" panose="02040503050406030204" pitchFamily="18" charset="0"/>
              </a:rPr>
              <a:t>Nestimuliuojamos krūtys, NVNU </a:t>
            </a:r>
            <a:r>
              <a:rPr lang="lt-LT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laktostazės</a:t>
            </a:r>
            <a:r>
              <a:rPr lang="lt-LT" sz="2400" dirty="0">
                <a:latin typeface="Cambria" panose="02040503050406030204" pitchFamily="18" charset="0"/>
                <a:ea typeface="Cambria" panose="02040503050406030204" pitchFamily="18" charset="0"/>
              </a:rPr>
              <a:t> diskomfortui malšinti, </a:t>
            </a:r>
            <a:r>
              <a:rPr lang="lt-LT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bromkriptinas</a:t>
            </a:r>
            <a:r>
              <a:rPr lang="lt-LT" sz="2400" dirty="0">
                <a:latin typeface="Cambria" panose="02040503050406030204" pitchFamily="18" charset="0"/>
                <a:ea typeface="Cambria" panose="02040503050406030204" pitchFamily="18" charset="0"/>
              </a:rPr>
              <a:t> – pasvėrus </a:t>
            </a:r>
            <a:r>
              <a:rPr lang="lt-LT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š.p</a:t>
            </a:r>
            <a:r>
              <a:rPr lang="lt-LT" sz="2400" dirty="0">
                <a:latin typeface="Cambria" panose="02040503050406030204" pitchFamily="18" charset="0"/>
                <a:ea typeface="Cambria" panose="02040503050406030204" pitchFamily="18" charset="0"/>
              </a:rPr>
              <a:t>. riziką ir naudą</a:t>
            </a:r>
          </a:p>
          <a:p>
            <a:pPr marL="0" indent="0">
              <a:buNone/>
            </a:pPr>
            <a:r>
              <a:rPr lang="lt-LT" dirty="0">
                <a:latin typeface="Cambria" panose="02040503050406030204" pitchFamily="18" charset="0"/>
                <a:ea typeface="Cambria" panose="02040503050406030204" pitchFamily="18" charset="0"/>
              </a:rPr>
              <a:t>Išrašant – </a:t>
            </a:r>
            <a:r>
              <a:rPr lang="lt-LT" sz="2400" dirty="0">
                <a:latin typeface="Cambria" panose="02040503050406030204" pitchFamily="18" charset="0"/>
                <a:ea typeface="Cambria" panose="02040503050406030204" pitchFamily="18" charset="0"/>
              </a:rPr>
              <a:t>rekomendacijos dėl fizinio aktyvumo, DDR pratimų, supažindinama su kontracepcijos būdais</a:t>
            </a:r>
          </a:p>
          <a:p>
            <a:pPr marL="0" indent="0">
              <a:buNone/>
            </a:pPr>
            <a:r>
              <a:rPr lang="lt-LT" dirty="0">
                <a:latin typeface="Cambria" panose="02040503050406030204" pitchFamily="18" charset="0"/>
                <a:ea typeface="Cambria" panose="02040503050406030204" pitchFamily="18" charset="0"/>
              </a:rPr>
              <a:t>Praėjus 4-6 savaitėms vizitas pas akušerę ar gyd. akušerį-ginekologą. </a:t>
            </a:r>
            <a:r>
              <a:rPr lang="lt-LT" sz="2400" dirty="0">
                <a:latin typeface="Cambria" panose="02040503050406030204" pitchFamily="18" charset="0"/>
                <a:ea typeface="Cambria" panose="02040503050406030204" pitchFamily="18" charset="0"/>
              </a:rPr>
              <a:t>Vertinama krūtų, </a:t>
            </a:r>
            <a:r>
              <a:rPr lang="lt-LT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tarpvietės</a:t>
            </a:r>
            <a:r>
              <a:rPr lang="lt-LT" sz="2400" dirty="0">
                <a:latin typeface="Cambria" panose="02040503050406030204" pitchFamily="18" charset="0"/>
                <a:ea typeface="Cambria" panose="02040503050406030204" pitchFamily="18" charset="0"/>
              </a:rPr>
              <a:t> būklė, </a:t>
            </a:r>
            <a:r>
              <a:rPr lang="lt-LT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lochijos</a:t>
            </a:r>
            <a:r>
              <a:rPr lang="lt-LT" sz="2400" dirty="0">
                <a:latin typeface="Cambria" panose="02040503050406030204" pitchFamily="18" charset="0"/>
                <a:ea typeface="Cambria" panose="02040503050406030204" pitchFamily="18" charset="0"/>
              </a:rPr>
              <a:t>, atliekamas </a:t>
            </a:r>
            <a:r>
              <a:rPr lang="lt-LT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bimanualinis</a:t>
            </a:r>
            <a:r>
              <a:rPr lang="lt-LT" sz="2400" dirty="0">
                <a:latin typeface="Cambria" panose="02040503050406030204" pitchFamily="18" charset="0"/>
                <a:ea typeface="Cambria" panose="02040503050406030204" pitchFamily="18" charset="0"/>
              </a:rPr>
              <a:t> tyrimas, aptariama kontracepcija.</a:t>
            </a:r>
          </a:p>
        </p:txBody>
      </p:sp>
    </p:spTree>
    <p:extLst>
      <p:ext uri="{BB962C8B-B14F-4D97-AF65-F5344CB8AC3E}">
        <p14:creationId xmlns:p14="http://schemas.microsoft.com/office/powerpoint/2010/main" val="981817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DAE58-0EEF-43D0-A580-BE706A5B8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1353800" cy="1325563"/>
          </a:xfrm>
          <a:solidFill>
            <a:schemeClr val="bg1"/>
          </a:solidFill>
        </p:spPr>
        <p:txBody>
          <a:bodyPr/>
          <a:lstStyle/>
          <a:p>
            <a:r>
              <a:rPr lang="lt-LT" b="1" dirty="0">
                <a:latin typeface="Cambria" panose="02040503050406030204" pitchFamily="18" charset="0"/>
                <a:ea typeface="Cambria" panose="02040503050406030204" pitchFamily="18" charset="0"/>
              </a:rPr>
              <a:t>Kas dar gali padėti?</a:t>
            </a:r>
            <a:endParaRPr lang="en-US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984CB0-8F30-415F-9105-D504BA1605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517B52-ACCC-41DE-8D1E-CDE5DFBF26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410" t="23262" r="73750" b="17731"/>
          <a:stretch/>
        </p:blipFill>
        <p:spPr>
          <a:xfrm>
            <a:off x="9544454" y="365125"/>
            <a:ext cx="1809346" cy="43091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7728ECC-B437-486C-B29C-4589E45A73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323" b="15030"/>
          <a:stretch/>
        </p:blipFill>
        <p:spPr>
          <a:xfrm>
            <a:off x="4777917" y="1555751"/>
            <a:ext cx="4762500" cy="298355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9A4A234-130C-482A-BBA7-B9F094D456C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2775" b="17238"/>
          <a:stretch/>
        </p:blipFill>
        <p:spPr>
          <a:xfrm>
            <a:off x="0" y="1330359"/>
            <a:ext cx="4777917" cy="33438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7B74F97-D107-4A44-B075-796DDEE0598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796" t="15009" r="7267" b="13150"/>
          <a:stretch/>
        </p:blipFill>
        <p:spPr>
          <a:xfrm>
            <a:off x="0" y="4495369"/>
            <a:ext cx="4118869" cy="23779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991530D-021D-4F3A-BE94-7DE6B4EABDE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8440" b="20142"/>
          <a:stretch/>
        </p:blipFill>
        <p:spPr>
          <a:xfrm>
            <a:off x="4116398" y="4443267"/>
            <a:ext cx="3931609" cy="241473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BD732C5-F43A-4794-9FC1-7E0BCBCA11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48007" y="4539306"/>
            <a:ext cx="4098396" cy="1953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569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59793-DD11-41B9-A65E-A50008C92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362" y="279400"/>
            <a:ext cx="11725275" cy="939799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lt-LT" sz="3600" b="1" dirty="0">
                <a:latin typeface="Cambria" panose="02040503050406030204" pitchFamily="18" charset="0"/>
                <a:ea typeface="Cambria" panose="02040503050406030204" pitchFamily="18" charset="0"/>
              </a:rPr>
              <a:t>Tradiciniai ritualai</a:t>
            </a:r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3D218A-F5E1-4A5A-BA44-2C8446778E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362" y="1219199"/>
            <a:ext cx="11725275" cy="5353051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400" dirty="0">
                <a:latin typeface="Cambria" panose="02040503050406030204" pitchFamily="18" charset="0"/>
                <a:ea typeface="Cambria" panose="02040503050406030204" pitchFamily="18" charset="0"/>
              </a:rPr>
              <a:t>Šiandien – modernėjančioje, </a:t>
            </a:r>
            <a:r>
              <a:rPr lang="lt-LT" sz="2400" dirty="0" err="1">
                <a:latin typeface="Cambria" panose="02040503050406030204" pitchFamily="18" charset="0"/>
                <a:ea typeface="Cambria" panose="02040503050406030204" pitchFamily="18" charset="0"/>
              </a:rPr>
              <a:t>globalėjančioje</a:t>
            </a:r>
            <a:r>
              <a:rPr lang="lt-LT" sz="2400" dirty="0">
                <a:latin typeface="Cambria" panose="02040503050406030204" pitchFamily="18" charset="0"/>
                <a:ea typeface="Cambria" panose="02040503050406030204" pitchFamily="18" charset="0"/>
              </a:rPr>
              <a:t> visuomenėje – tradicijos gali būti užmirštos, nebepriimtinos arba kaip tik – ieškoma ritualų, todėl akušerėms svarbu apie juos žinoti. (</a:t>
            </a:r>
            <a:r>
              <a:rPr lang="en-US" sz="1500" dirty="0">
                <a:latin typeface="Cambria" panose="02040503050406030204" pitchFamily="18" charset="0"/>
                <a:ea typeface="Cambria" panose="02040503050406030204" pitchFamily="18" charset="0"/>
              </a:rPr>
              <a:t>Dennis</a:t>
            </a:r>
            <a:r>
              <a:rPr lang="lt-LT" sz="1500" dirty="0">
                <a:latin typeface="Cambria" panose="02040503050406030204" pitchFamily="18" charset="0"/>
                <a:ea typeface="Cambria" panose="02040503050406030204" pitchFamily="18" charset="0"/>
              </a:rPr>
              <a:t> C-L.</a:t>
            </a:r>
            <a:r>
              <a:rPr lang="en-US" sz="1500" dirty="0">
                <a:latin typeface="Cambria" panose="02040503050406030204" pitchFamily="18" charset="0"/>
                <a:ea typeface="Cambria" panose="02040503050406030204" pitchFamily="18" charset="0"/>
              </a:rPr>
              <a:t>, </a:t>
            </a:r>
            <a:r>
              <a:rPr lang="lt-LT" sz="1500" dirty="0">
                <a:latin typeface="Cambria" panose="02040503050406030204" pitchFamily="18" charset="0"/>
                <a:ea typeface="Cambria" panose="02040503050406030204" pitchFamily="18" charset="0"/>
              </a:rPr>
              <a:t>et. al.</a:t>
            </a:r>
            <a:r>
              <a:rPr lang="en-US" sz="1500" i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500" b="1" dirty="0">
                <a:latin typeface="Cambria" panose="02040503050406030204" pitchFamily="18" charset="0"/>
                <a:ea typeface="Cambria" panose="02040503050406030204" pitchFamily="18" charset="0"/>
              </a:rPr>
              <a:t>Traditional Postpartum Practices and Rituals: A Qualitative Systematic Review</a:t>
            </a:r>
            <a:r>
              <a:rPr lang="lt-LT" sz="1500" b="1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r>
              <a:rPr lang="en-US" sz="15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500" i="1" dirty="0">
                <a:latin typeface="Cambria" panose="02040503050406030204" pitchFamily="18" charset="0"/>
                <a:ea typeface="Cambria" panose="02040503050406030204" pitchFamily="18" charset="0"/>
              </a:rPr>
              <a:t>Women's Health,</a:t>
            </a:r>
            <a:r>
              <a:rPr lang="en-US" sz="1500" dirty="0">
                <a:latin typeface="Cambria" panose="02040503050406030204" pitchFamily="18" charset="0"/>
                <a:ea typeface="Cambria" panose="02040503050406030204" pitchFamily="18" charset="0"/>
              </a:rPr>
              <a:t> 2007</a:t>
            </a:r>
            <a:r>
              <a:rPr lang="lt-LT" sz="2400" dirty="0"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  <a:br>
              <a:rPr lang="lt-LT" sz="24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endParaRPr lang="lt-LT" sz="22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lt-LT" sz="2200" dirty="0">
                <a:latin typeface="Cambria" panose="02040503050406030204" pitchFamily="18" charset="0"/>
                <a:ea typeface="Cambria" panose="02040503050406030204" pitchFamily="18" charset="0"/>
              </a:rPr>
              <a:t>Specifiniai ritualai po gimdymo atliekami siekiant apsaugoti/išvengti nuo ligų dabar ir ateityje. Psichologiniu aspektu jie padeda moteriai tapti mama, įsilieti į moterų bendruomenę.</a:t>
            </a:r>
            <a:br>
              <a:rPr lang="lt-LT" sz="22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endParaRPr lang="lt-LT" sz="22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lt-LT" sz="2200" dirty="0">
                <a:latin typeface="Cambria" panose="02040503050406030204" pitchFamily="18" charset="0"/>
                <a:ea typeface="Cambria" panose="02040503050406030204" pitchFamily="18" charset="0"/>
              </a:rPr>
              <a:t>Bendra:</a:t>
            </a:r>
            <a:br>
              <a:rPr lang="lt-LT" sz="22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lt-LT" sz="2200" dirty="0">
                <a:latin typeface="Cambria" panose="02040503050406030204" pitchFamily="18" charset="0"/>
                <a:ea typeface="Cambria" panose="02040503050406030204" pitchFamily="18" charset="0"/>
              </a:rPr>
              <a:t>	organizuota pagalba pagimdžiusiajai;</a:t>
            </a:r>
            <a:br>
              <a:rPr lang="lt-LT" sz="22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lt-LT" sz="2200" dirty="0">
                <a:latin typeface="Cambria" panose="02040503050406030204" pitchFamily="18" charset="0"/>
                <a:ea typeface="Cambria" panose="02040503050406030204" pitchFamily="18" charset="0"/>
              </a:rPr>
              <a:t>	poilsis;</a:t>
            </a:r>
            <a:br>
              <a:rPr lang="lt-LT" sz="22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lt-LT" sz="2200" dirty="0">
                <a:latin typeface="Cambria" panose="02040503050406030204" pitchFamily="18" charset="0"/>
                <a:ea typeface="Cambria" panose="02040503050406030204" pitchFamily="18" charset="0"/>
              </a:rPr>
              <a:t>	speciali mityba (rekomenduojami ir draudžiami produktai);</a:t>
            </a:r>
            <a:br>
              <a:rPr lang="lt-LT" sz="22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lt-LT" sz="2200" dirty="0">
                <a:latin typeface="Cambria" panose="02040503050406030204" pitchFamily="18" charset="0"/>
                <a:ea typeface="Cambria" panose="02040503050406030204" pitchFamily="18" charset="0"/>
              </a:rPr>
              <a:t>	higienos procedūros;</a:t>
            </a:r>
            <a:br>
              <a:rPr lang="lt-LT" sz="22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lt-LT" sz="2200" dirty="0">
                <a:latin typeface="Cambria" panose="02040503050406030204" pitchFamily="18" charset="0"/>
                <a:ea typeface="Cambria" panose="02040503050406030204" pitchFamily="18" charset="0"/>
              </a:rPr>
              <a:t>	naujagimio priežiūra, žindymas.</a:t>
            </a:r>
          </a:p>
          <a:p>
            <a:pPr marL="0" indent="0">
              <a:buNone/>
            </a:pPr>
            <a:r>
              <a:rPr lang="lt-LT" sz="2200" dirty="0">
                <a:latin typeface="Cambria" panose="02040503050406030204" pitchFamily="18" charset="0"/>
                <a:ea typeface="Cambria" panose="02040503050406030204" pitchFamily="18" charset="0"/>
              </a:rPr>
              <a:t>Būti „mama mamai“ (</a:t>
            </a:r>
            <a:r>
              <a:rPr lang="lt-LT" sz="1700" dirty="0">
                <a:latin typeface="Cambria" panose="02040503050406030204" pitchFamily="18" charset="0"/>
                <a:ea typeface="Cambria" panose="02040503050406030204" pitchFamily="18" charset="0"/>
              </a:rPr>
              <a:t>vyrai įsitraukia retai</a:t>
            </a:r>
            <a:r>
              <a:rPr lang="lt-LT" sz="2200" dirty="0"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  <a:p>
            <a:pPr marL="0" indent="0">
              <a:buNone/>
            </a:pPr>
            <a:r>
              <a:rPr lang="lt-LT" sz="2200" dirty="0">
                <a:latin typeface="Cambria" panose="02040503050406030204" pitchFamily="18" charset="0"/>
                <a:ea typeface="Cambria" panose="02040503050406030204" pitchFamily="18" charset="0"/>
              </a:rPr>
              <a:t>Teigiamas poveikis fizinei sveikatai ir tapimui mama (</a:t>
            </a:r>
            <a:r>
              <a:rPr lang="lt-LT" sz="1700" dirty="0">
                <a:latin typeface="Cambria" panose="02040503050406030204" pitchFamily="18" charset="0"/>
                <a:ea typeface="Cambria" panose="02040503050406030204" pitchFamily="18" charset="0"/>
              </a:rPr>
              <a:t>emocinei sveikatai</a:t>
            </a:r>
            <a:r>
              <a:rPr lang="lt-LT" sz="2200" dirty="0"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011380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43A6D-9A4C-45FC-A740-5C5AF56E3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1" y="314325"/>
            <a:ext cx="11934825" cy="8255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lt-LT" sz="3600" b="1" dirty="0">
                <a:latin typeface="Cambria" panose="02040503050406030204" pitchFamily="18" charset="0"/>
                <a:ea typeface="Cambria" panose="02040503050406030204" pitchFamily="18" charset="0"/>
              </a:rPr>
              <a:t>Organizuota pagalba pagimdžiusiajai ir naujagimiui</a:t>
            </a:r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C7F09-4F4F-4935-B3A4-C19CDEDFB6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824" y="1139825"/>
            <a:ext cx="11934825" cy="5518150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dirty="0"/>
              <a:t>	</a:t>
            </a:r>
          </a:p>
          <a:p>
            <a:pPr marL="0" indent="0">
              <a:buNone/>
            </a:pPr>
            <a:r>
              <a:rPr lang="lt-LT" dirty="0"/>
              <a:t>	</a:t>
            </a:r>
            <a:r>
              <a:rPr lang="lt-LT" sz="2200" dirty="0">
                <a:latin typeface="Cambria" panose="02040503050406030204" pitchFamily="18" charset="0"/>
                <a:ea typeface="Cambria" panose="02040503050406030204" pitchFamily="18" charset="0"/>
              </a:rPr>
              <a:t>Mama, anyta, giminės moterys</a:t>
            </a:r>
            <a:br>
              <a:rPr lang="lt-LT" sz="22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lt-LT" sz="2200" dirty="0">
                <a:latin typeface="Cambria" panose="02040503050406030204" pitchFamily="18" charset="0"/>
                <a:ea typeface="Cambria" panose="02040503050406030204" pitchFamily="18" charset="0"/>
              </a:rPr>
              <a:t>	Vyras</a:t>
            </a:r>
            <a:br>
              <a:rPr lang="lt-LT" sz="22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lt-LT" sz="2200" dirty="0">
                <a:latin typeface="Cambria" panose="02040503050406030204" pitchFamily="18" charset="0"/>
                <a:ea typeface="Cambria" panose="02040503050406030204" pitchFamily="18" charset="0"/>
              </a:rPr>
              <a:t>	Gerbiamos bendruomenės senolės</a:t>
            </a:r>
            <a:br>
              <a:rPr lang="lt-LT" sz="22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lt-LT" sz="2200" dirty="0">
                <a:latin typeface="Cambria" panose="02040503050406030204" pitchFamily="18" charset="0"/>
                <a:ea typeface="Cambria" panose="02040503050406030204" pitchFamily="18" charset="0"/>
              </a:rPr>
              <a:t>	Pribuvėjos</a:t>
            </a:r>
            <a:br>
              <a:rPr lang="lt-LT" sz="22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lt-LT" sz="2200" dirty="0">
                <a:latin typeface="Cambria" panose="02040503050406030204" pitchFamily="18" charset="0"/>
                <a:ea typeface="Cambria" panose="02040503050406030204" pitchFamily="18" charset="0"/>
              </a:rPr>
              <a:t>	Jaunos bendruomenės moterys</a:t>
            </a:r>
          </a:p>
          <a:p>
            <a:pPr marL="0" indent="0">
              <a:buNone/>
            </a:pPr>
            <a:endParaRPr lang="lt-LT" sz="22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lt-LT" sz="2200" dirty="0">
                <a:latin typeface="Cambria" panose="02040503050406030204" pitchFamily="18" charset="0"/>
                <a:ea typeface="Cambria" panose="02040503050406030204" pitchFamily="18" charset="0"/>
              </a:rPr>
              <a:t>Namų ruoša, maisto gaminimas, pagalba rūpinantis savimi ir naujagimiu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lt-LT" sz="22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en-US" sz="2200" i="1" dirty="0" err="1">
                <a:latin typeface="Cambria" panose="02040503050406030204" pitchFamily="18" charset="0"/>
                <a:ea typeface="Cambria" panose="02040503050406030204" pitchFamily="18" charset="0"/>
              </a:rPr>
              <a:t>Satogaeri</a:t>
            </a:r>
            <a:r>
              <a:rPr lang="en-US" sz="2200" i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200" i="1" dirty="0" err="1">
                <a:latin typeface="Cambria" panose="02040503050406030204" pitchFamily="18" charset="0"/>
                <a:ea typeface="Cambria" panose="02040503050406030204" pitchFamily="18" charset="0"/>
              </a:rPr>
              <a:t>bunben</a:t>
            </a:r>
            <a:endParaRPr lang="lt-LT" sz="2200" i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lt-LT" sz="2200" i="1" dirty="0" err="1">
                <a:latin typeface="Cambria" panose="02040503050406030204" pitchFamily="18" charset="0"/>
                <a:ea typeface="Cambria" panose="02040503050406030204" pitchFamily="18" charset="0"/>
              </a:rPr>
              <a:t>Baby</a:t>
            </a:r>
            <a:r>
              <a:rPr lang="lt-LT" sz="2200" i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lt-LT" sz="2200" i="1" dirty="0" err="1">
                <a:latin typeface="Cambria" panose="02040503050406030204" pitchFamily="18" charset="0"/>
                <a:ea typeface="Cambria" panose="02040503050406030204" pitchFamily="18" charset="0"/>
              </a:rPr>
              <a:t>Blues</a:t>
            </a:r>
            <a:r>
              <a:rPr lang="lt-LT" sz="2200" i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lt-LT" sz="2200" dirty="0">
                <a:latin typeface="Cambria" panose="02040503050406030204" pitchFamily="18" charset="0"/>
                <a:ea typeface="Cambria" panose="02040503050406030204" pitchFamily="18" charset="0"/>
              </a:rPr>
              <a:t>– vakarų visuomenėse 50–85 proc., pogimdyminė depresija 15–25 (ir daugiau) proc., mažo išsivystymo šalyse – neegzistuoja (</a:t>
            </a:r>
            <a:r>
              <a:rPr lang="en-US" sz="1700" i="1" dirty="0">
                <a:latin typeface="Cambria" panose="02040503050406030204" pitchFamily="18" charset="0"/>
                <a:ea typeface="Cambria" panose="02040503050406030204" pitchFamily="18" charset="0"/>
              </a:rPr>
              <a:t>Stern</a:t>
            </a:r>
            <a:r>
              <a:rPr lang="lt-LT" sz="1700" i="1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700" i="1" dirty="0" err="1">
                <a:latin typeface="Cambria" panose="02040503050406030204" pitchFamily="18" charset="0"/>
                <a:ea typeface="Cambria" panose="02040503050406030204" pitchFamily="18" charset="0"/>
              </a:rPr>
              <a:t>Kruckman</a:t>
            </a:r>
            <a:r>
              <a:rPr lang="lt-LT" sz="1700" i="1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700" i="1" dirty="0">
                <a:latin typeface="Cambria" panose="02040503050406030204" pitchFamily="18" charset="0"/>
                <a:ea typeface="Cambria" panose="02040503050406030204" pitchFamily="18" charset="0"/>
              </a:rPr>
              <a:t>1983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4798782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0BFFED2-BF3E-4C91-B4A0-30C10A35FB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712" y="3699638"/>
            <a:ext cx="4230991" cy="292023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6BFCA0D-CDB9-4FAA-96B7-1C508947AAA6}"/>
              </a:ext>
            </a:extLst>
          </p:cNvPr>
          <p:cNvSpPr txBox="1"/>
          <p:nvPr/>
        </p:nvSpPr>
        <p:spPr>
          <a:xfrm>
            <a:off x="133990" y="365125"/>
            <a:ext cx="4233721" cy="291877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22B221-01CC-417E-9A89-CFAA4E765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719" y="365125"/>
            <a:ext cx="7624255" cy="806449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lt-LT" sz="3600" b="1" dirty="0">
                <a:latin typeface="Cambria" panose="02040503050406030204" pitchFamily="18" charset="0"/>
                <a:ea typeface="Cambria" panose="02040503050406030204" pitchFamily="18" charset="0"/>
              </a:rPr>
              <a:t>Poilsis ir draudžiama veikla</a:t>
            </a:r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377E9F-9AC1-4BCC-B67F-7A174DC448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7703" y="1171574"/>
            <a:ext cx="7624254" cy="54483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200" dirty="0">
                <a:latin typeface="Cambria" panose="02040503050406030204" pitchFamily="18" charset="0"/>
                <a:ea typeface="Cambria" panose="02040503050406030204" pitchFamily="18" charset="0"/>
              </a:rPr>
              <a:t>21 d. – 5 sav.</a:t>
            </a:r>
            <a:b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lt-LT" sz="2200" dirty="0">
                <a:latin typeface="Cambria" panose="02040503050406030204" pitchFamily="18" charset="0"/>
                <a:ea typeface="Cambria" panose="02040503050406030204" pitchFamily="18" charset="0"/>
              </a:rPr>
              <a:t>40 dienų 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en-US" sz="2200" i="1" dirty="0">
                <a:latin typeface="Cambria" panose="02040503050406030204" pitchFamily="18" charset="0"/>
                <a:ea typeface="Cambria" panose="02040503050406030204" pitchFamily="18" charset="0"/>
              </a:rPr>
              <a:t>la </a:t>
            </a:r>
            <a:r>
              <a:rPr lang="en-US" sz="2200" i="1" dirty="0" err="1">
                <a:latin typeface="Cambria" panose="02040503050406030204" pitchFamily="18" charset="0"/>
                <a:ea typeface="Cambria" panose="02040503050406030204" pitchFamily="18" charset="0"/>
              </a:rPr>
              <a:t>cuarentena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  <a:b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lt-LT" sz="2200" dirty="0" err="1">
                <a:latin typeface="Cambria" panose="02040503050406030204" pitchFamily="18" charset="0"/>
                <a:ea typeface="Cambria" panose="02040503050406030204" pitchFamily="18" charset="0"/>
              </a:rPr>
              <a:t>Šešiauninkė</a:t>
            </a:r>
            <a:r>
              <a:rPr lang="lt-LT" sz="2200" dirty="0">
                <a:latin typeface="Cambria" panose="02040503050406030204" pitchFamily="18" charset="0"/>
                <a:ea typeface="Cambria" panose="02040503050406030204" pitchFamily="18" charset="0"/>
              </a:rPr>
              <a:t>, auksinis mėnuo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, IV-</a:t>
            </a:r>
            <a:r>
              <a:rPr lang="en-US" sz="2200" dirty="0" err="1">
                <a:latin typeface="Cambria" panose="02040503050406030204" pitchFamily="18" charset="0"/>
                <a:ea typeface="Cambria" panose="02040503050406030204" pitchFamily="18" charset="0"/>
              </a:rPr>
              <a:t>asis</a:t>
            </a:r>
            <a:r>
              <a:rPr lang="en-US" sz="2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200" dirty="0" err="1">
                <a:latin typeface="Cambria" panose="02040503050406030204" pitchFamily="18" charset="0"/>
                <a:ea typeface="Cambria" panose="02040503050406030204" pitchFamily="18" charset="0"/>
              </a:rPr>
              <a:t>trimestras</a:t>
            </a:r>
            <a:endParaRPr lang="en-US" sz="22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endParaRPr lang="lt-LT" sz="22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lt-LT" sz="2200" dirty="0">
                <a:latin typeface="Cambria" panose="02040503050406030204" pitchFamily="18" charset="0"/>
                <a:ea typeface="Cambria" panose="02040503050406030204" pitchFamily="18" charset="0"/>
              </a:rPr>
              <a:t>Moteris „aptarnaujama“, kad išliktų sveika ir „laisvi“ kaulai grįžtų į vietas.</a:t>
            </a:r>
          </a:p>
          <a:p>
            <a:pPr marL="0" indent="0">
              <a:buNone/>
            </a:pPr>
            <a:r>
              <a:rPr lang="lt-LT" sz="2200" dirty="0">
                <a:latin typeface="Cambria" panose="02040503050406030204" pitchFamily="18" charset="0"/>
                <a:ea typeface="Cambria" panose="02040503050406030204" pitchFamily="18" charset="0"/>
              </a:rPr>
              <a:t>Tailande gimus mergaitei – poilsis ilgesnis</a:t>
            </a:r>
          </a:p>
          <a:p>
            <a:pPr marL="0" indent="0">
              <a:buNone/>
            </a:pPr>
            <a:r>
              <a:rPr lang="lt-LT" sz="2200" dirty="0">
                <a:latin typeface="Cambria" panose="02040503050406030204" pitchFamily="18" charset="0"/>
                <a:ea typeface="Cambria" panose="02040503050406030204" pitchFamily="18" charset="0"/>
              </a:rPr>
              <a:t>Moderniose kultūrose laikas trumpesnis (dėl kintančių įsitikinimų, artimųjų nebuvimo)</a:t>
            </a:r>
          </a:p>
          <a:p>
            <a:pPr marL="0" indent="0">
              <a:buNone/>
            </a:pPr>
            <a:r>
              <a:rPr lang="lt-LT" sz="2200" dirty="0">
                <a:latin typeface="Cambria" panose="02040503050406030204" pitchFamily="18" charset="0"/>
                <a:ea typeface="Cambria" panose="02040503050406030204" pitchFamily="18" charset="0"/>
              </a:rPr>
              <a:t>Tikima, kad trumpinamas laikas gresia pogimdymine depresija, antriniu nevaisingumu</a:t>
            </a:r>
          </a:p>
          <a:p>
            <a:pPr marL="0" indent="0">
              <a:buNone/>
            </a:pPr>
            <a:r>
              <a:rPr lang="lt-LT" sz="2200" dirty="0">
                <a:latin typeface="Cambria" panose="02040503050406030204" pitchFamily="18" charset="0"/>
                <a:ea typeface="Cambria" panose="02040503050406030204" pitchFamily="18" charset="0"/>
              </a:rPr>
              <a:t>Susilaikymas nuo santykių 20-100 dienų</a:t>
            </a:r>
            <a:endParaRPr lang="en-US" sz="2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3074" name="Picture 2" descr="Professional Postpartum Care Provider - Mothering the Mother | Facebook">
            <a:extLst>
              <a:ext uri="{FF2B5EF4-FFF2-40B4-BE49-F238E27FC236}">
                <a16:creationId xmlns:a16="http://schemas.microsoft.com/office/drawing/2014/main" id="{A7FF1162-74DC-4FBC-AF49-77233B32DE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982" y="1603849"/>
            <a:ext cx="4233721" cy="3360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7817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8ECB1-B06F-4B1B-AD4F-998B7BA15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823912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lt-LT" sz="3600" b="1" dirty="0">
                <a:latin typeface="Cambria" panose="02040503050406030204" pitchFamily="18" charset="0"/>
                <a:ea typeface="Cambria" panose="02040503050406030204" pitchFamily="18" charset="0"/>
              </a:rPr>
              <a:t>Mityba</a:t>
            </a:r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131A60-726A-4F30-AE59-066EF1CD18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1" y="1202532"/>
            <a:ext cx="5157787" cy="509587"/>
          </a:xfrm>
          <a:solidFill>
            <a:schemeClr val="bg1"/>
          </a:solidFill>
        </p:spPr>
        <p:txBody>
          <a:bodyPr/>
          <a:lstStyle/>
          <a:p>
            <a:r>
              <a:rPr lang="lt-LT" dirty="0"/>
              <a:t>Karštis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39BB3-AB8F-46A5-9C97-31FCBB5FC2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6611" y="1725613"/>
            <a:ext cx="5157787" cy="4665662"/>
          </a:xfrm>
          <a:solidFill>
            <a:schemeClr val="bg1"/>
          </a:solidFill>
        </p:spPr>
        <p:txBody>
          <a:bodyPr/>
          <a:lstStyle/>
          <a:p>
            <a:pPr marL="0" indent="0">
              <a:buNone/>
            </a:pPr>
            <a:r>
              <a:rPr lang="lt-LT" sz="2000" dirty="0">
                <a:latin typeface="Cambria" panose="02040503050406030204" pitchFamily="18" charset="0"/>
                <a:ea typeface="Cambria" panose="02040503050406030204" pitchFamily="18" charset="0"/>
              </a:rPr>
              <a:t>Nėštumas, gimdymas</a:t>
            </a:r>
          </a:p>
          <a:p>
            <a:pPr marL="0" indent="0">
              <a:buNone/>
            </a:pPr>
            <a:r>
              <a:rPr lang="lt-LT" sz="2000" dirty="0">
                <a:latin typeface="Cambria" panose="02040503050406030204" pitchFamily="18" charset="0"/>
                <a:ea typeface="Cambria" panose="02040503050406030204" pitchFamily="18" charset="0"/>
              </a:rPr>
              <a:t>Maistas:</a:t>
            </a:r>
            <a:br>
              <a:rPr lang="lt-LT" sz="20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lt-LT" sz="2000" dirty="0">
                <a:latin typeface="Cambria" panose="02040503050406030204" pitchFamily="18" charset="0"/>
                <a:ea typeface="Cambria" panose="02040503050406030204" pitchFamily="18" charset="0"/>
              </a:rPr>
              <a:t>	baltymai</a:t>
            </a:r>
            <a:br>
              <a:rPr lang="lt-LT" sz="20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lt-LT" sz="2000" dirty="0">
                <a:latin typeface="Cambria" panose="02040503050406030204" pitchFamily="18" charset="0"/>
                <a:ea typeface="Cambria" panose="02040503050406030204" pitchFamily="18" charset="0"/>
              </a:rPr>
              <a:t>	prieskoniai</a:t>
            </a:r>
            <a:br>
              <a:rPr lang="lt-LT" sz="20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lt-LT" sz="2000" dirty="0">
                <a:latin typeface="Cambria" panose="02040503050406030204" pitchFamily="18" charset="0"/>
                <a:ea typeface="Cambria" panose="02040503050406030204" pitchFamily="18" charset="0"/>
              </a:rPr>
              <a:t>	tonizuojančios arbatos</a:t>
            </a:r>
            <a:br>
              <a:rPr lang="lt-LT" sz="20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lt-LT" sz="2000" dirty="0">
                <a:latin typeface="Cambria" panose="02040503050406030204" pitchFamily="18" charset="0"/>
                <a:ea typeface="Cambria" panose="02040503050406030204" pitchFamily="18" charset="0"/>
              </a:rPr>
              <a:t>	sultinys</a:t>
            </a:r>
            <a:endParaRPr lang="en-US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endParaRPr lang="en-US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Kult</a:t>
            </a:r>
            <a:r>
              <a:rPr lang="lt-LT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ūriškai</a:t>
            </a:r>
            <a:r>
              <a:rPr lang="lt-LT" sz="2000" dirty="0">
                <a:latin typeface="Cambria" panose="02040503050406030204" pitchFamily="18" charset="0"/>
                <a:ea typeface="Cambria" panose="02040503050406030204" pitchFamily="18" charset="0"/>
              </a:rPr>
              <a:t> įprastas, „darželio meniu“</a:t>
            </a: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5CB838-E3B7-4884-9612-A68025847C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94398" y="1202532"/>
            <a:ext cx="5360990" cy="509587"/>
          </a:xfrm>
          <a:solidFill>
            <a:schemeClr val="bg1"/>
          </a:solidFill>
        </p:spPr>
        <p:txBody>
          <a:bodyPr/>
          <a:lstStyle/>
          <a:p>
            <a:r>
              <a:rPr lang="lt-LT" dirty="0"/>
              <a:t>Šaltis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8EB24E-CB7D-4BAE-8584-689CD39A2E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94398" y="1725612"/>
            <a:ext cx="5322890" cy="4665661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000" dirty="0">
                <a:latin typeface="Cambria" panose="02040503050406030204" pitchFamily="18" charset="0"/>
                <a:ea typeface="Cambria" panose="02040503050406030204" pitchFamily="18" charset="0"/>
              </a:rPr>
              <a:t>Laikas po gimdymo</a:t>
            </a:r>
          </a:p>
          <a:p>
            <a:pPr marL="0" indent="0">
              <a:buNone/>
            </a:pPr>
            <a:r>
              <a:rPr lang="lt-LT" sz="2000" dirty="0">
                <a:latin typeface="Cambria" panose="02040503050406030204" pitchFamily="18" charset="0"/>
                <a:ea typeface="Cambria" panose="02040503050406030204" pitchFamily="18" charset="0"/>
              </a:rPr>
              <a:t>Maistas:</a:t>
            </a:r>
            <a:br>
              <a:rPr lang="lt-LT" sz="20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lt-LT" sz="2000" dirty="0">
                <a:latin typeface="Cambria" panose="02040503050406030204" pitchFamily="18" charset="0"/>
                <a:ea typeface="Cambria" panose="02040503050406030204" pitchFamily="18" charset="0"/>
              </a:rPr>
              <a:t>	vaisiai</a:t>
            </a:r>
            <a:br>
              <a:rPr lang="lt-LT" sz="20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lt-LT" sz="2000" dirty="0">
                <a:latin typeface="Cambria" panose="02040503050406030204" pitchFamily="18" charset="0"/>
                <a:ea typeface="Cambria" panose="02040503050406030204" pitchFamily="18" charset="0"/>
              </a:rPr>
              <a:t>	salotos</a:t>
            </a:r>
            <a:br>
              <a:rPr lang="lt-LT" sz="20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lt-LT" sz="2000" dirty="0">
                <a:latin typeface="Cambria" panose="02040503050406030204" pitchFamily="18" charset="0"/>
                <a:ea typeface="Cambria" panose="02040503050406030204" pitchFamily="18" charset="0"/>
              </a:rPr>
              <a:t>	šviežio pieno produktai</a:t>
            </a:r>
            <a:br>
              <a:rPr lang="lt-LT" sz="20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lt-LT" sz="2000" dirty="0">
                <a:latin typeface="Cambria" panose="02040503050406030204" pitchFamily="18" charset="0"/>
                <a:ea typeface="Cambria" panose="02040503050406030204" pitchFamily="18" charset="0"/>
              </a:rPr>
              <a:t>	jūros gėrybės</a:t>
            </a:r>
            <a:endParaRPr lang="en-US" sz="2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8" name="Connector: Curved 7">
            <a:extLst>
              <a:ext uri="{FF2B5EF4-FFF2-40B4-BE49-F238E27FC236}">
                <a16:creationId xmlns:a16="http://schemas.microsoft.com/office/drawing/2014/main" id="{452032D0-53F8-422A-8822-60DB802D1C94}"/>
              </a:ext>
            </a:extLst>
          </p:cNvPr>
          <p:cNvCxnSpPr>
            <a:cxnSpLocks/>
          </p:cNvCxnSpPr>
          <p:nvPr/>
        </p:nvCxnSpPr>
        <p:spPr>
          <a:xfrm>
            <a:off x="3343275" y="1952625"/>
            <a:ext cx="3409950" cy="1123950"/>
          </a:xfrm>
          <a:prstGeom prst="curvedConnector3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or: Curved 9">
            <a:extLst>
              <a:ext uri="{FF2B5EF4-FFF2-40B4-BE49-F238E27FC236}">
                <a16:creationId xmlns:a16="http://schemas.microsoft.com/office/drawing/2014/main" id="{1D6AC7A1-5309-47BA-AACF-89ECEFEF14BB}"/>
              </a:ext>
            </a:extLst>
          </p:cNvPr>
          <p:cNvCxnSpPr>
            <a:cxnSpLocks/>
          </p:cNvCxnSpPr>
          <p:nvPr/>
        </p:nvCxnSpPr>
        <p:spPr>
          <a:xfrm rot="10800000" flipV="1">
            <a:off x="3552826" y="1874838"/>
            <a:ext cx="2441573" cy="735012"/>
          </a:xfrm>
          <a:prstGeom prst="curvedConnector3">
            <a:avLst/>
          </a:prstGeom>
          <a:ln w="762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13946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7C8A4A1-4D6B-4E5D-B7A1-8F919969C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753850" cy="88265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lt-LT" sz="3600" b="1" dirty="0">
                <a:latin typeface="Cambria" panose="02040503050406030204" pitchFamily="18" charset="0"/>
                <a:ea typeface="Cambria" panose="02040503050406030204" pitchFamily="18" charset="0"/>
              </a:rPr>
              <a:t>Higiena ir fizinis aktyvumas</a:t>
            </a:r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969FEAD-87AC-4FA6-BDB4-BA1F285306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699" y="1247775"/>
            <a:ext cx="11753849" cy="5162550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200" dirty="0">
                <a:latin typeface="Cambria" panose="02040503050406030204" pitchFamily="18" charset="0"/>
                <a:ea typeface="Cambria" panose="02040503050406030204" pitchFamily="18" charset="0"/>
              </a:rPr>
              <a:t>Daugelyje kultūrų po gimdymo moteris laikoma „nešvaria“</a:t>
            </a:r>
          </a:p>
          <a:p>
            <a:pPr marL="0" indent="0">
              <a:buNone/>
            </a:pPr>
            <a:r>
              <a:rPr lang="lt-LT" sz="2200" dirty="0">
                <a:latin typeface="Cambria" panose="02040503050406030204" pitchFamily="18" charset="0"/>
                <a:ea typeface="Cambria" panose="02040503050406030204" pitchFamily="18" charset="0"/>
              </a:rPr>
              <a:t>Maudymasis – pasibaigus </a:t>
            </a:r>
            <a:r>
              <a:rPr lang="lt-LT" sz="2200" dirty="0" err="1">
                <a:latin typeface="Cambria" panose="02040503050406030204" pitchFamily="18" charset="0"/>
                <a:ea typeface="Cambria" panose="02040503050406030204" pitchFamily="18" charset="0"/>
              </a:rPr>
              <a:t>lochijoms</a:t>
            </a:r>
            <a:br>
              <a:rPr lang="lt-LT" sz="22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lt-LT" sz="2200" dirty="0">
                <a:latin typeface="Cambria" panose="02040503050406030204" pitchFamily="18" charset="0"/>
                <a:ea typeface="Cambria" panose="02040503050406030204" pitchFamily="18" charset="0"/>
              </a:rPr>
              <a:t>	draudžiama peržengti namų slenkstį</a:t>
            </a:r>
            <a:br>
              <a:rPr lang="lt-LT" sz="22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lt-LT" sz="2200" dirty="0">
                <a:latin typeface="Cambria" panose="02040503050406030204" pitchFamily="18" charset="0"/>
                <a:ea typeface="Cambria" panose="02040503050406030204" pitchFamily="18" charset="0"/>
              </a:rPr>
              <a:t>	maistas gali susargdinti, numarinti</a:t>
            </a:r>
          </a:p>
          <a:p>
            <a:pPr marL="0" indent="0">
              <a:buNone/>
            </a:pPr>
            <a:r>
              <a:rPr lang="lt-LT" sz="2200" dirty="0">
                <a:latin typeface="Cambria" panose="02040503050406030204" pitchFamily="18" charset="0"/>
                <a:ea typeface="Cambria" panose="02040503050406030204" pitchFamily="18" charset="0"/>
              </a:rPr>
              <a:t>Maudymasis vėsiame vandenyje lemia krešulius, kaulų skausmus, niežulį, karščiavimą, infekcijas, gimdos </a:t>
            </a:r>
            <a:r>
              <a:rPr lang="lt-LT" sz="2200" dirty="0" err="1">
                <a:latin typeface="Cambria" panose="02040503050406030204" pitchFamily="18" charset="0"/>
                <a:ea typeface="Cambria" panose="02040503050406030204" pitchFamily="18" charset="0"/>
              </a:rPr>
              <a:t>prolapsą</a:t>
            </a:r>
            <a:r>
              <a:rPr lang="lt-LT" sz="2200" dirty="0">
                <a:latin typeface="Cambria" panose="02040503050406030204" pitchFamily="18" charset="0"/>
                <a:ea typeface="Cambria" panose="02040503050406030204" pitchFamily="18" charset="0"/>
              </a:rPr>
              <a:t>;</a:t>
            </a:r>
          </a:p>
          <a:p>
            <a:pPr marL="0" indent="0">
              <a:buNone/>
            </a:pPr>
            <a:r>
              <a:rPr lang="lt-LT" sz="2200" dirty="0">
                <a:latin typeface="Cambria" panose="02040503050406030204" pitchFamily="18" charset="0"/>
                <a:ea typeface="Cambria" panose="02040503050406030204" pitchFamily="18" charset="0"/>
              </a:rPr>
              <a:t>Maudymasis šiltame vandenyje galimas, bet turi netrukti ilgai, negalima plauti galvos:</a:t>
            </a:r>
            <a:br>
              <a:rPr lang="lt-LT" sz="22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lt-LT" sz="2200" dirty="0"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r>
              <a:rPr lang="lt-LT" sz="2200" i="1" dirty="0" err="1">
                <a:latin typeface="Cambria" panose="02040503050406030204" pitchFamily="18" charset="0"/>
                <a:ea typeface="Cambria" panose="02040503050406030204" pitchFamily="18" charset="0"/>
              </a:rPr>
              <a:t>yoni</a:t>
            </a:r>
            <a:r>
              <a:rPr lang="lt-LT" sz="2200" i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lt-LT" sz="2200" i="1" dirty="0" err="1">
                <a:latin typeface="Cambria" panose="02040503050406030204" pitchFamily="18" charset="0"/>
                <a:ea typeface="Cambria" panose="02040503050406030204" pitchFamily="18" charset="0"/>
              </a:rPr>
              <a:t>steaming</a:t>
            </a:r>
            <a:r>
              <a:rPr lang="lt-LT" sz="2200" i="1" dirty="0">
                <a:latin typeface="Cambria" panose="02040503050406030204" pitchFamily="18" charset="0"/>
                <a:ea typeface="Cambria" panose="02040503050406030204" pitchFamily="18" charset="0"/>
              </a:rPr>
              <a:t>;</a:t>
            </a:r>
            <a:br>
              <a:rPr lang="lt-LT" sz="2200" i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lt-LT" sz="2200" i="1" dirty="0"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r>
              <a:rPr lang="lt-LT" sz="2200" i="1" dirty="0" err="1">
                <a:latin typeface="Cambria" panose="02040503050406030204" pitchFamily="18" charset="0"/>
                <a:ea typeface="Cambria" panose="02040503050406030204" pitchFamily="18" charset="0"/>
              </a:rPr>
              <a:t>sitz</a:t>
            </a:r>
            <a:r>
              <a:rPr lang="lt-LT" sz="2200" i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lt-LT" sz="2200" i="1" dirty="0" err="1">
                <a:latin typeface="Cambria" panose="02040503050406030204" pitchFamily="18" charset="0"/>
                <a:ea typeface="Cambria" panose="02040503050406030204" pitchFamily="18" charset="0"/>
              </a:rPr>
              <a:t>bath</a:t>
            </a:r>
            <a:r>
              <a:rPr lang="lt-LT" sz="2200" i="1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 marL="0" indent="0">
              <a:buNone/>
            </a:pPr>
            <a:r>
              <a:rPr lang="lt-LT" sz="2200" dirty="0">
                <a:latin typeface="Cambria" panose="02040503050406030204" pitchFamily="18" charset="0"/>
                <a:ea typeface="Cambria" panose="02040503050406030204" pitchFamily="18" charset="0"/>
              </a:rPr>
              <a:t>Išprakaitavimas </a:t>
            </a:r>
          </a:p>
          <a:p>
            <a:pPr marL="0" indent="0">
              <a:buNone/>
            </a:pPr>
            <a:r>
              <a:rPr lang="lt-LT" sz="2200" dirty="0">
                <a:latin typeface="Cambria" panose="02040503050406030204" pitchFamily="18" charset="0"/>
                <a:ea typeface="Cambria" panose="02040503050406030204" pitchFamily="18" charset="0"/>
              </a:rPr>
              <a:t>Šildymas (tvarsčiai, ugnis, masažai, ...)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2203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8810F-5FAC-47AA-8A30-8D936F01D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217" y="115666"/>
            <a:ext cx="11945566" cy="2068514"/>
          </a:xfrm>
          <a:solidFill>
            <a:schemeClr val="bg1"/>
          </a:solidFill>
        </p:spPr>
        <p:txBody>
          <a:bodyPr>
            <a:noAutofit/>
          </a:bodyPr>
          <a:lstStyle/>
          <a:p>
            <a:br>
              <a:rPr lang="lt-LT" sz="2000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US" sz="2000" b="1" dirty="0" err="1">
                <a:latin typeface="Cambria" panose="02040503050406030204" pitchFamily="18" charset="0"/>
                <a:ea typeface="Cambria" panose="02040503050406030204" pitchFamily="18" charset="0"/>
              </a:rPr>
              <a:t>Tarpviet</a:t>
            </a:r>
            <a:r>
              <a:rPr lang="lt-LT" sz="2000" b="1" dirty="0">
                <a:latin typeface="Cambria" panose="02040503050406030204" pitchFamily="18" charset="0"/>
                <a:ea typeface="Cambria" panose="02040503050406030204" pitchFamily="18" charset="0"/>
              </a:rPr>
              <a:t>ės garinimas </a:t>
            </a:r>
            <a:r>
              <a:rPr lang="lt-LT" sz="2000" dirty="0"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lt-LT" sz="2000" i="1" dirty="0" err="1">
                <a:latin typeface="Cambria" panose="02040503050406030204" pitchFamily="18" charset="0"/>
                <a:ea typeface="Cambria" panose="02040503050406030204" pitchFamily="18" charset="0"/>
              </a:rPr>
              <a:t>Yoni</a:t>
            </a:r>
            <a:r>
              <a:rPr lang="lt-LT" sz="2000" i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lt-LT" sz="2000" i="1" dirty="0" err="1">
                <a:latin typeface="Cambria" panose="02040503050406030204" pitchFamily="18" charset="0"/>
                <a:ea typeface="Cambria" panose="02040503050406030204" pitchFamily="18" charset="0"/>
              </a:rPr>
              <a:t>steaming</a:t>
            </a:r>
            <a:r>
              <a:rPr lang="lt-LT" sz="2000" dirty="0">
                <a:latin typeface="Cambria" panose="02040503050406030204" pitchFamily="18" charset="0"/>
                <a:ea typeface="Cambria" panose="02040503050406030204" pitchFamily="18" charset="0"/>
              </a:rPr>
              <a:t>) – tai šilumos ir aromaterapijos kompleksas, skirtas atstatyti ir „atgaivinti“ makšties audinius (</a:t>
            </a:r>
            <a:r>
              <a:rPr lang="lt-LT" sz="1500" dirty="0" err="1">
                <a:latin typeface="Cambria" panose="02040503050406030204" pitchFamily="18" charset="0"/>
                <a:ea typeface="Cambria" panose="02040503050406030204" pitchFamily="18" charset="0"/>
              </a:rPr>
              <a:t>Magali</a:t>
            </a:r>
            <a:r>
              <a:rPr lang="lt-LT" sz="1500" dirty="0">
                <a:latin typeface="Cambria" panose="02040503050406030204" pitchFamily="18" charset="0"/>
                <a:ea typeface="Cambria" panose="02040503050406030204" pitchFamily="18" charset="0"/>
              </a:rPr>
              <a:t>, 2018</a:t>
            </a:r>
            <a:r>
              <a:rPr lang="lt-LT" sz="2000" dirty="0">
                <a:latin typeface="Cambria" panose="02040503050406030204" pitchFamily="18" charset="0"/>
                <a:ea typeface="Cambria" panose="02040503050406030204" pitchFamily="18" charset="0"/>
              </a:rPr>
              <a:t>), pagerinti moters fizinę, emocinę savijautą.</a:t>
            </a:r>
            <a:b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lt-LT" sz="8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br>
              <a:rPr lang="lt-LT" sz="18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US" sz="1800" b="1" dirty="0" err="1">
                <a:latin typeface="Cambria" panose="02040503050406030204" pitchFamily="18" charset="0"/>
                <a:ea typeface="Cambria" panose="02040503050406030204" pitchFamily="18" charset="0"/>
              </a:rPr>
              <a:t>Indikacijos</a:t>
            </a:r>
            <a:r>
              <a:rPr lang="en-US" sz="1800" b="1" dirty="0"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  <a:b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r>
              <a:rPr lang="lt-LT" sz="1600" dirty="0">
                <a:latin typeface="Cambria" panose="02040503050406030204" pitchFamily="18" charset="0"/>
                <a:ea typeface="Cambria" panose="02040503050406030204" pitchFamily="18" charset="0"/>
              </a:rPr>
              <a:t>-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endometrioz</a:t>
            </a:r>
            <a:r>
              <a:rPr lang="lt-LT" sz="1600" dirty="0">
                <a:latin typeface="Cambria" panose="02040503050406030204" pitchFamily="18" charset="0"/>
                <a:ea typeface="Cambria" panose="02040503050406030204" pitchFamily="18" charset="0"/>
              </a:rPr>
              <a:t>ė</a:t>
            </a:r>
            <a:br>
              <a:rPr lang="lt-LT" sz="16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lt-LT" sz="1600" dirty="0">
                <a:latin typeface="Cambria" panose="02040503050406030204" pitchFamily="18" charset="0"/>
                <a:ea typeface="Cambria" panose="02040503050406030204" pitchFamily="18" charset="0"/>
              </a:rPr>
              <a:t>	- PMS</a:t>
            </a:r>
            <a:br>
              <a:rPr lang="lt-LT" sz="16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lt-LT" sz="1600" dirty="0">
                <a:latin typeface="Cambria" panose="02040503050406030204" pitchFamily="18" charset="0"/>
                <a:ea typeface="Cambria" panose="02040503050406030204" pitchFamily="18" charset="0"/>
              </a:rPr>
              <a:t>	- po gimdymo</a:t>
            </a:r>
            <a:br>
              <a:rPr lang="lt-LT" sz="16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lt-LT" sz="1600" dirty="0">
                <a:latin typeface="Cambria" panose="02040503050406030204" pitchFamily="18" charset="0"/>
                <a:ea typeface="Cambria" panose="02040503050406030204" pitchFamily="18" charset="0"/>
              </a:rPr>
              <a:t>	- kt.</a:t>
            </a:r>
            <a:endParaRPr lang="en-US" sz="1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666FC56-A1A5-441F-A596-5F5187AA25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2" t="23177" b="16593"/>
          <a:stretch/>
        </p:blipFill>
        <p:spPr>
          <a:xfrm>
            <a:off x="0" y="2301076"/>
            <a:ext cx="12206113" cy="414398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E2AC071-4C60-470D-8657-3A48BEFF00ED}"/>
              </a:ext>
            </a:extLst>
          </p:cNvPr>
          <p:cNvSpPr txBox="1"/>
          <p:nvPr/>
        </p:nvSpPr>
        <p:spPr>
          <a:xfrm>
            <a:off x="5671225" y="1168516"/>
            <a:ext cx="4143983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lt-LT" sz="2000" b="1" dirty="0">
                <a:latin typeface="Cambria" panose="02040503050406030204" pitchFamily="18" charset="0"/>
                <a:ea typeface="Cambria" panose="02040503050406030204" pitchFamily="18" charset="0"/>
              </a:rPr>
              <a:t>Po gimdymo:</a:t>
            </a:r>
            <a:br>
              <a:rPr lang="lt-LT" sz="2000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lt-LT" sz="2000" dirty="0">
                <a:latin typeface="Cambria" panose="02040503050406030204" pitchFamily="18" charset="0"/>
                <a:ea typeface="Cambria" panose="02040503050406030204" pitchFamily="18" charset="0"/>
              </a:rPr>
              <a:t>2-3 k/sav. (Pasibaigus </a:t>
            </a:r>
            <a:r>
              <a:rPr lang="lt-LT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lochijoms</a:t>
            </a:r>
            <a:r>
              <a:rPr lang="lt-LT" sz="2000" dirty="0"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  <a:br>
              <a:rPr lang="lt-LT" sz="20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lt-LT" sz="2000" dirty="0">
                <a:latin typeface="Cambria" panose="02040503050406030204" pitchFamily="18" charset="0"/>
                <a:ea typeface="Cambria" panose="02040503050406030204" pitchFamily="18" charset="0"/>
              </a:rPr>
              <a:t>10-30 min.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8372B4-7A39-426C-BB09-58C271F52777}"/>
              </a:ext>
            </a:extLst>
          </p:cNvPr>
          <p:cNvSpPr txBox="1"/>
          <p:nvPr/>
        </p:nvSpPr>
        <p:spPr>
          <a:xfrm>
            <a:off x="188068" y="6524769"/>
            <a:ext cx="11880715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ambria" panose="02040503050406030204" pitchFamily="18" charset="0"/>
                <a:ea typeface="Cambria" panose="02040503050406030204" pitchFamily="18" charset="0"/>
                <a:hlinkClick r:id="rId3" tooltip="Correspondence information about the author Magali Robert, MD, MSc 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Magali R</a:t>
            </a:r>
            <a:r>
              <a:rPr lang="lt-LT" sz="1200" dirty="0">
                <a:latin typeface="Cambria" panose="02040503050406030204" pitchFamily="18" charset="0"/>
                <a:ea typeface="Cambria" panose="02040503050406030204" pitchFamily="18" charset="0"/>
                <a:hlinkClick r:id="rId3" tooltip="Correspondence information about the author Magali Robert, MD, MSc 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US" sz="1200" dirty="0">
                <a:latin typeface="Cambria" panose="02040503050406030204" pitchFamily="18" charset="0"/>
                <a:ea typeface="Cambria" panose="02040503050406030204" pitchFamily="18" charset="0"/>
                <a:hlinkClick r:id="rId3" tooltip="Correspondence information about the author Magali Robert, MD, MSc 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 </a:t>
            </a:r>
            <a:r>
              <a:rPr lang="lt-LT" sz="1200" dirty="0">
                <a:latin typeface="Cambria" panose="02040503050406030204" pitchFamily="18" charset="0"/>
                <a:ea typeface="Cambria" panose="02040503050406030204" pitchFamily="18" charset="0"/>
              </a:rPr>
              <a:t> „</a:t>
            </a:r>
            <a:r>
              <a:rPr lang="en-US" sz="1200" dirty="0">
                <a:latin typeface="Cambria" panose="02040503050406030204" pitchFamily="18" charset="0"/>
                <a:ea typeface="Cambria" panose="02040503050406030204" pitchFamily="18" charset="0"/>
              </a:rPr>
              <a:t>Second-Degree Burn Sustained After Vaginal Steaming</a:t>
            </a:r>
            <a:r>
              <a:rPr lang="lt-LT" sz="1200" dirty="0">
                <a:latin typeface="Cambria" panose="02040503050406030204" pitchFamily="18" charset="0"/>
                <a:ea typeface="Cambria" panose="02040503050406030204" pitchFamily="18" charset="0"/>
              </a:rPr>
              <a:t>“. </a:t>
            </a:r>
            <a:r>
              <a:rPr lang="lt-LT" sz="1200" dirty="0" err="1">
                <a:latin typeface="Cambria" panose="02040503050406030204" pitchFamily="18" charset="0"/>
                <a:ea typeface="Cambria" panose="02040503050406030204" pitchFamily="18" charset="0"/>
              </a:rPr>
              <a:t>Journal</a:t>
            </a:r>
            <a:r>
              <a:rPr lang="lt-LT" sz="1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200" dirty="0">
                <a:latin typeface="Cambria" panose="02040503050406030204" pitchFamily="18" charset="0"/>
                <a:ea typeface="Cambria" panose="02040503050406030204" pitchFamily="18" charset="0"/>
              </a:rPr>
              <a:t>of Obstetric</a:t>
            </a:r>
            <a:r>
              <a:rPr lang="lt-LT" sz="1200" dirty="0">
                <a:latin typeface="Cambria" panose="02040503050406030204" pitchFamily="18" charset="0"/>
                <a:ea typeface="Cambria" panose="02040503050406030204" pitchFamily="18" charset="0"/>
              </a:rPr>
              <a:t>s</a:t>
            </a:r>
            <a:r>
              <a:rPr lang="en-US" sz="1200" dirty="0">
                <a:latin typeface="Cambria" panose="02040503050406030204" pitchFamily="18" charset="0"/>
                <a:ea typeface="Cambria" panose="02040503050406030204" pitchFamily="18" charset="0"/>
              </a:rPr>
              <a:t> and </a:t>
            </a:r>
            <a:r>
              <a:rPr lang="en-US" sz="1200" dirty="0" err="1">
                <a:latin typeface="Cambria" panose="02040503050406030204" pitchFamily="18" charset="0"/>
                <a:ea typeface="Cambria" panose="02040503050406030204" pitchFamily="18" charset="0"/>
              </a:rPr>
              <a:t>Gynaecolog</a:t>
            </a:r>
            <a:r>
              <a:rPr lang="lt-LT" sz="1200" dirty="0">
                <a:latin typeface="Cambria" panose="02040503050406030204" pitchFamily="18" charset="0"/>
                <a:ea typeface="Cambria" panose="02040503050406030204" pitchFamily="18" charset="0"/>
              </a:rPr>
              <a:t>y</a:t>
            </a:r>
            <a:r>
              <a:rPr lang="en-US" sz="1200" dirty="0">
                <a:latin typeface="Cambria" panose="02040503050406030204" pitchFamily="18" charset="0"/>
                <a:ea typeface="Cambria" panose="02040503050406030204" pitchFamily="18" charset="0"/>
              </a:rPr>
              <a:t> Canada</a:t>
            </a:r>
            <a:r>
              <a:rPr lang="lt-LT" sz="12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r>
              <a:rPr lang="en-US" sz="1200" dirty="0">
                <a:latin typeface="Cambria" panose="02040503050406030204" pitchFamily="18" charset="0"/>
                <a:ea typeface="Cambria" panose="02040503050406030204" pitchFamily="18" charset="0"/>
              </a:rPr>
              <a:t> October 23, 2018</a:t>
            </a:r>
          </a:p>
        </p:txBody>
      </p:sp>
    </p:spTree>
    <p:extLst>
      <p:ext uri="{BB962C8B-B14F-4D97-AF65-F5344CB8AC3E}">
        <p14:creationId xmlns:p14="http://schemas.microsoft.com/office/powerpoint/2010/main" val="33080619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671BE-3B07-412B-A8EB-D8063C951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0837D4F-BF61-4FBC-8D69-DDCCAC5CC3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598" t="8785" b="4449"/>
          <a:stretch/>
        </p:blipFill>
        <p:spPr>
          <a:xfrm>
            <a:off x="-78515" y="452437"/>
            <a:ext cx="12270515" cy="595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183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D0843-6FE0-45A0-AC19-899673B56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773011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lt-LT" sz="2400" dirty="0"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r>
              <a:rPr lang="lt-LT" sz="2400" b="1" dirty="0">
                <a:latin typeface="Cambria" panose="02040503050406030204" pitchFamily="18" charset="0"/>
                <a:ea typeface="Cambria" panose="02040503050406030204" pitchFamily="18" charset="0"/>
              </a:rPr>
              <a:t>Sėdimosios vonelės </a:t>
            </a:r>
            <a:r>
              <a:rPr lang="lt-LT" sz="2400" dirty="0"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lt-LT" sz="2400" i="1" dirty="0" err="1">
                <a:latin typeface="Cambria" panose="02040503050406030204" pitchFamily="18" charset="0"/>
                <a:ea typeface="Cambria" panose="02040503050406030204" pitchFamily="18" charset="0"/>
              </a:rPr>
              <a:t>sitz</a:t>
            </a:r>
            <a:r>
              <a:rPr lang="lt-LT" sz="2400" i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lt-LT" sz="2400" i="1" dirty="0" err="1">
                <a:latin typeface="Cambria" panose="02040503050406030204" pitchFamily="18" charset="0"/>
                <a:ea typeface="Cambria" panose="02040503050406030204" pitchFamily="18" charset="0"/>
              </a:rPr>
              <a:t>bath</a:t>
            </a:r>
            <a:r>
              <a:rPr lang="lt-LT" sz="2400" dirty="0">
                <a:latin typeface="Cambria" panose="02040503050406030204" pitchFamily="18" charset="0"/>
                <a:ea typeface="Cambria" panose="02040503050406030204" pitchFamily="18" charset="0"/>
              </a:rPr>
              <a:t>) naudojamos siekiant pagerinti audinių gijimą, </a:t>
            </a:r>
            <a:br>
              <a:rPr lang="lt-LT" sz="24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lt-LT" sz="2400" dirty="0">
                <a:latin typeface="Cambria" panose="02040503050406030204" pitchFamily="18" charset="0"/>
                <a:ea typeface="Cambria" panose="02040503050406030204" pitchFamily="18" charset="0"/>
              </a:rPr>
              <a:t>	mažinti uždegimą ir infekcijos simptomus.</a:t>
            </a:r>
            <a:endParaRPr lang="en-US" sz="2400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95C81DD-63A4-4E2D-858A-FD45442C46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63" t="8661" r="-1" b="13214"/>
          <a:stretch/>
        </p:blipFill>
        <p:spPr>
          <a:xfrm>
            <a:off x="0" y="1252030"/>
            <a:ext cx="12211027" cy="5362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1384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E7F216-4B6B-4FDE-805B-FA049B45455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21631" y="5774483"/>
            <a:ext cx="11235127" cy="853195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L.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Kalaivani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lang="en-US" sz="1600" b="1" dirty="0">
                <a:latin typeface="Cambria" panose="02040503050406030204" pitchFamily="18" charset="0"/>
                <a:ea typeface="Cambria" panose="02040503050406030204" pitchFamily="18" charset="0"/>
              </a:rPr>
              <a:t>A Study to Evaluate the Effectiveness of </a:t>
            </a:r>
            <a:r>
              <a:rPr lang="en-US" sz="1600" b="1" dirty="0" err="1">
                <a:latin typeface="Cambria" panose="02040503050406030204" pitchFamily="18" charset="0"/>
                <a:ea typeface="Cambria" panose="02040503050406030204" pitchFamily="18" charset="0"/>
              </a:rPr>
              <a:t>Sitz</a:t>
            </a:r>
            <a:r>
              <a:rPr lang="en-US" sz="1600" b="1" dirty="0">
                <a:latin typeface="Cambria" panose="02040503050406030204" pitchFamily="18" charset="0"/>
                <a:ea typeface="Cambria" panose="02040503050406030204" pitchFamily="18" charset="0"/>
              </a:rPr>
              <a:t> Bath on Episiotomy Wound Healing among Postnatal Mothers in Aravindan Hospital at Coimbatore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. International Journal of Nursing Education and Research. 2021; 9(3):281-6.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doi</a:t>
            </a: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: 10.52711/2454-2660.2021.00066</a:t>
            </a:r>
            <a:endParaRPr lang="en-US" sz="1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B8FD1F-4250-4B58-931E-731DD52E1D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578" t="41806" r="31797" b="35833"/>
          <a:stretch/>
        </p:blipFill>
        <p:spPr>
          <a:xfrm>
            <a:off x="321631" y="316754"/>
            <a:ext cx="7645940" cy="15335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2C5F1E0-E129-41C4-A234-E0A1E556CDB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31" t="31348" r="28910" b="27660"/>
          <a:stretch/>
        </p:blipFill>
        <p:spPr>
          <a:xfrm>
            <a:off x="321632" y="1945532"/>
            <a:ext cx="11235127" cy="38289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C9538A9-9FBD-4D16-A66C-82B7D9E214BF}"/>
              </a:ext>
            </a:extLst>
          </p:cNvPr>
          <p:cNvSpPr/>
          <p:nvPr/>
        </p:nvSpPr>
        <p:spPr>
          <a:xfrm>
            <a:off x="5317787" y="2791837"/>
            <a:ext cx="778213" cy="2982645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0453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E0A818F-8197-4917-AC43-68D418FF0C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968" t="21844" r="28351" b="42269"/>
          <a:stretch/>
        </p:blipFill>
        <p:spPr>
          <a:xfrm>
            <a:off x="136188" y="184826"/>
            <a:ext cx="5447490" cy="246109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5FDE568-50DF-4C3F-A729-9CE338FA1C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527" t="25674" r="28670" b="7234"/>
          <a:stretch/>
        </p:blipFill>
        <p:spPr>
          <a:xfrm>
            <a:off x="5574969" y="1274324"/>
            <a:ext cx="6480843" cy="5583676"/>
          </a:xfrm>
          <a:prstGeom prst="rect">
            <a:avLst/>
          </a:prstGeom>
        </p:spPr>
      </p:pic>
      <p:sp>
        <p:nvSpPr>
          <p:cNvPr id="4" name="AutoShape 2" descr="3 Ways to Care for an Episiotomy Postpartum - wikiHow">
            <a:extLst>
              <a:ext uri="{FF2B5EF4-FFF2-40B4-BE49-F238E27FC236}">
                <a16:creationId xmlns:a16="http://schemas.microsoft.com/office/drawing/2014/main" id="{272C31BD-000E-4970-B97F-88DAD3B9AE8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Image titled Care for an Episiotomy Postpartum Step 4">
            <a:extLst>
              <a:ext uri="{FF2B5EF4-FFF2-40B4-BE49-F238E27FC236}">
                <a16:creationId xmlns:a16="http://schemas.microsoft.com/office/drawing/2014/main" id="{95EFB1D2-79C9-40B8-A2F1-86F24A45BB1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0C70C4C-A806-4C96-8128-2F65438E1160}"/>
              </a:ext>
            </a:extLst>
          </p:cNvPr>
          <p:cNvCxnSpPr/>
          <p:nvPr/>
        </p:nvCxnSpPr>
        <p:spPr>
          <a:xfrm>
            <a:off x="5583678" y="4708187"/>
            <a:ext cx="6177062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97FBFFF-3596-4333-8214-F16752F74D79}"/>
              </a:ext>
            </a:extLst>
          </p:cNvPr>
          <p:cNvCxnSpPr>
            <a:cxnSpLocks/>
          </p:cNvCxnSpPr>
          <p:nvPr/>
        </p:nvCxnSpPr>
        <p:spPr>
          <a:xfrm>
            <a:off x="5583678" y="4948136"/>
            <a:ext cx="3336586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21193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DC712FB-6613-4825-B081-4082055E48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430" t="22954" r="6090" b="30071"/>
          <a:stretch/>
        </p:blipFill>
        <p:spPr>
          <a:xfrm>
            <a:off x="116732" y="126460"/>
            <a:ext cx="10962670" cy="3599234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4D34916-76DF-4E77-92F0-2BF3877E5DBD}"/>
              </a:ext>
            </a:extLst>
          </p:cNvPr>
          <p:cNvCxnSpPr/>
          <p:nvPr/>
        </p:nvCxnSpPr>
        <p:spPr>
          <a:xfrm>
            <a:off x="7704306" y="2782109"/>
            <a:ext cx="3122578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120EED3-24AE-4489-A816-73B9F52D43AE}"/>
              </a:ext>
            </a:extLst>
          </p:cNvPr>
          <p:cNvCxnSpPr>
            <a:cxnSpLocks/>
          </p:cNvCxnSpPr>
          <p:nvPr/>
        </p:nvCxnSpPr>
        <p:spPr>
          <a:xfrm>
            <a:off x="116732" y="2905327"/>
            <a:ext cx="1763949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BFAAB08C-7CE3-4962-A351-4CA999AB29C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7636" r="35691" b="18913"/>
          <a:stretch/>
        </p:blipFill>
        <p:spPr>
          <a:xfrm>
            <a:off x="116732" y="3829455"/>
            <a:ext cx="7840494" cy="160830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7B41FF6-0E5A-47EF-A0BD-6EA74CBF6A0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37" t="33475" r="37607" b="32624"/>
          <a:stretch/>
        </p:blipFill>
        <p:spPr>
          <a:xfrm>
            <a:off x="5301576" y="4446648"/>
            <a:ext cx="6773692" cy="2398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7014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94A0B-644B-4103-A13D-AE1330270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667" y="345669"/>
            <a:ext cx="8745166" cy="1325563"/>
          </a:xfrm>
          <a:solidFill>
            <a:schemeClr val="bg1"/>
          </a:solidFill>
        </p:spPr>
        <p:txBody>
          <a:bodyPr/>
          <a:lstStyle/>
          <a:p>
            <a:r>
              <a:rPr lang="lt-LT" b="1" dirty="0">
                <a:latin typeface="Cambria" panose="02040503050406030204" pitchFamily="18" charset="0"/>
                <a:ea typeface="Cambria" panose="02040503050406030204" pitchFamily="18" charset="0"/>
              </a:rPr>
              <a:t>Sėdimųjų vonelių turinys:</a:t>
            </a:r>
            <a:endParaRPr lang="en-US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A4A11E-0272-4DB5-94F4-080CF7C6E0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9833" y="345669"/>
            <a:ext cx="2857500" cy="24955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62A591F-1AFE-461B-8CAA-E3AAF9D488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57" y="1797792"/>
            <a:ext cx="2466975" cy="1847850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19390EB-16EE-452C-9D1B-D0BE8899F77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740" t="4757" r="19437" b="3101"/>
          <a:stretch/>
        </p:blipFill>
        <p:spPr>
          <a:xfrm>
            <a:off x="2619425" y="1955261"/>
            <a:ext cx="1573196" cy="23832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9852B84-ED83-44DB-BF9C-7431FFD93B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0639" y="1671232"/>
            <a:ext cx="3912140" cy="39121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DCA3E79-7556-4A4C-83A0-59A8B659C7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21607" y="2937752"/>
            <a:ext cx="3677055" cy="367705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CF57772-CD2E-4090-ACDA-6D817D8C22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0722" y="3801386"/>
            <a:ext cx="3056614" cy="305661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4CB6F59-0DAA-4694-A639-2860D84C60C8}"/>
              </a:ext>
            </a:extLst>
          </p:cNvPr>
          <p:cNvSpPr txBox="1"/>
          <p:nvPr/>
        </p:nvSpPr>
        <p:spPr>
          <a:xfrm>
            <a:off x="116732" y="4494337"/>
            <a:ext cx="2885162" cy="224676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lt-LT" sz="2800" b="1" dirty="0">
                <a:latin typeface="Cambria" panose="02040503050406030204" pitchFamily="18" charset="0"/>
                <a:ea typeface="Cambria" panose="02040503050406030204" pitchFamily="18" charset="0"/>
              </a:rPr>
              <a:t>Pirmąją savaitę po gimdymo</a:t>
            </a:r>
          </a:p>
          <a:p>
            <a:r>
              <a:rPr lang="lt-LT" sz="2800" b="1" dirty="0">
                <a:latin typeface="Cambria" panose="02040503050406030204" pitchFamily="18" charset="0"/>
                <a:ea typeface="Cambria" panose="02040503050406030204" pitchFamily="18" charset="0"/>
              </a:rPr>
              <a:t>2-3 kartus dienoje</a:t>
            </a:r>
          </a:p>
          <a:p>
            <a:r>
              <a:rPr lang="lt-LT" sz="2800" b="1" dirty="0">
                <a:latin typeface="Cambria" panose="02040503050406030204" pitchFamily="18" charset="0"/>
                <a:ea typeface="Cambria" panose="02040503050406030204" pitchFamily="18" charset="0"/>
              </a:rPr>
              <a:t>Po 15-20 min.</a:t>
            </a:r>
          </a:p>
        </p:txBody>
      </p:sp>
    </p:spTree>
    <p:extLst>
      <p:ext uri="{BB962C8B-B14F-4D97-AF65-F5344CB8AC3E}">
        <p14:creationId xmlns:p14="http://schemas.microsoft.com/office/powerpoint/2010/main" val="21694383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CB43F9E-7578-4C90-82B7-41D112580B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314" t="48227" r="19893" b="32340"/>
          <a:stretch/>
        </p:blipFill>
        <p:spPr>
          <a:xfrm>
            <a:off x="4766553" y="525972"/>
            <a:ext cx="7276290" cy="15466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7007025-F804-4B46-BFF9-8BFC3018E13D}"/>
              </a:ext>
            </a:extLst>
          </p:cNvPr>
          <p:cNvSpPr txBox="1"/>
          <p:nvPr/>
        </p:nvSpPr>
        <p:spPr>
          <a:xfrm>
            <a:off x="4766553" y="2190079"/>
            <a:ext cx="7276290" cy="424731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lt-LT" dirty="0" err="1">
                <a:latin typeface="Cambria" panose="02040503050406030204" pitchFamily="18" charset="0"/>
                <a:ea typeface="Cambria" panose="02040503050406030204" pitchFamily="18" charset="0"/>
              </a:rPr>
              <a:t>Mikrobiomos</a:t>
            </a:r>
            <a:r>
              <a:rPr lang="lt-LT" dirty="0">
                <a:latin typeface="Cambria" panose="02040503050406030204" pitchFamily="18" charset="0"/>
                <a:ea typeface="Cambria" panose="02040503050406030204" pitchFamily="18" charset="0"/>
              </a:rPr>
              <a:t> suardymas</a:t>
            </a:r>
          </a:p>
          <a:p>
            <a:r>
              <a:rPr lang="lt-LT" dirty="0">
                <a:latin typeface="Cambria" panose="02040503050406030204" pitchFamily="18" charset="0"/>
                <a:ea typeface="Cambria" panose="02040503050406030204" pitchFamily="18" charset="0"/>
              </a:rPr>
              <a:t>	infekcijos</a:t>
            </a:r>
          </a:p>
          <a:p>
            <a:r>
              <a:rPr lang="lt-LT" dirty="0">
                <a:latin typeface="Cambria" panose="02040503050406030204" pitchFamily="18" charset="0"/>
                <a:ea typeface="Cambria" panose="02040503050406030204" pitchFamily="18" charset="0"/>
              </a:rPr>
              <a:t>	nevaisingumas</a:t>
            </a:r>
          </a:p>
          <a:p>
            <a:endParaRPr lang="lt-LT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lt-LT" dirty="0">
                <a:latin typeface="Cambria" panose="02040503050406030204" pitchFamily="18" charset="0"/>
                <a:ea typeface="Cambria" panose="02040503050406030204" pitchFamily="18" charset="0"/>
              </a:rPr>
              <a:t>Makšties dušas</a:t>
            </a:r>
          </a:p>
          <a:p>
            <a:r>
              <a:rPr lang="lt-LT" dirty="0">
                <a:latin typeface="Cambria" panose="02040503050406030204" pitchFamily="18" charset="0"/>
                <a:ea typeface="Cambria" panose="02040503050406030204" pitchFamily="18" charset="0"/>
              </a:rPr>
              <a:t>Makšties dezodorantai</a:t>
            </a:r>
          </a:p>
          <a:p>
            <a:r>
              <a:rPr lang="lt-LT" dirty="0">
                <a:latin typeface="Cambria" panose="02040503050406030204" pitchFamily="18" charset="0"/>
                <a:ea typeface="Cambria" panose="02040503050406030204" pitchFamily="18" charset="0"/>
              </a:rPr>
              <a:t>(„švara ir gaiva“ – nėra kvapo, išskyrų)</a:t>
            </a:r>
          </a:p>
          <a:p>
            <a:endParaRPr lang="lt-LT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lt-LT" dirty="0" err="1">
                <a:latin typeface="Cambria" panose="02040503050406030204" pitchFamily="18" charset="0"/>
                <a:ea typeface="Cambria" panose="02040503050406030204" pitchFamily="18" charset="0"/>
              </a:rPr>
              <a:t>Vulvos</a:t>
            </a:r>
            <a:r>
              <a:rPr lang="lt-LT" dirty="0">
                <a:latin typeface="Cambria" panose="02040503050406030204" pitchFamily="18" charset="0"/>
                <a:ea typeface="Cambria" panose="02040503050406030204" pitchFamily="18" charset="0"/>
              </a:rPr>
              <a:t> srityje – tik vanduo </a:t>
            </a:r>
          </a:p>
          <a:p>
            <a:endParaRPr lang="lt-LT" dirty="0"/>
          </a:p>
          <a:p>
            <a:endParaRPr lang="lt-LT" dirty="0"/>
          </a:p>
          <a:p>
            <a:endParaRPr lang="lt-LT" dirty="0"/>
          </a:p>
          <a:p>
            <a:endParaRPr lang="lt-LT" dirty="0"/>
          </a:p>
          <a:p>
            <a:endParaRPr lang="lt-LT" dirty="0"/>
          </a:p>
          <a:p>
            <a:endParaRPr lang="en-US" dirty="0"/>
          </a:p>
        </p:txBody>
      </p:sp>
      <p:pic>
        <p:nvPicPr>
          <p:cNvPr id="2052" name="Picture 4" descr="Vulva image in the shape of a flower. Yoni illustration of female energy concept.">
            <a:extLst>
              <a:ext uri="{FF2B5EF4-FFF2-40B4-BE49-F238E27FC236}">
                <a16:creationId xmlns:a16="http://schemas.microsoft.com/office/drawing/2014/main" id="{103787E6-4183-4ABD-9EC2-D0F72333F7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35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55543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F42A9-3E17-4E29-883F-B855146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175" y="365126"/>
            <a:ext cx="11706225" cy="76835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lt-LT" sz="3600" b="1" dirty="0">
                <a:latin typeface="Cambria" panose="02040503050406030204" pitchFamily="18" charset="0"/>
                <a:ea typeface="Cambria" panose="02040503050406030204" pitchFamily="18" charset="0"/>
              </a:rPr>
              <a:t>Naujagimio priežiūra ir žindymas</a:t>
            </a:r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3E0047-8CFF-4AE9-8A78-09563D39FE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175" y="1253330"/>
            <a:ext cx="11706224" cy="5239543"/>
          </a:xfrm>
          <a:solidFill>
            <a:schemeClr val="bg1"/>
          </a:solidFill>
        </p:spPr>
        <p:txBody>
          <a:bodyPr/>
          <a:lstStyle/>
          <a:p>
            <a:pPr marL="0" indent="0">
              <a:buNone/>
            </a:pPr>
            <a:r>
              <a:rPr lang="lt-LT" sz="2000" dirty="0">
                <a:latin typeface="Cambria" panose="02040503050406030204" pitchFamily="18" charset="0"/>
                <a:ea typeface="Cambria" panose="02040503050406030204" pitchFamily="18" charset="0"/>
              </a:rPr>
              <a:t>Kai kuriose kultūrose dominuoja Anytos arba pribuvėjos/akušerės/slaugytojos priežiūra, viršijanti mamos</a:t>
            </a:r>
          </a:p>
          <a:p>
            <a:pPr marL="0" indent="0">
              <a:buNone/>
            </a:pPr>
            <a:endParaRPr lang="lt-LT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lt-LT" sz="2000" dirty="0">
                <a:latin typeface="Cambria" panose="02040503050406030204" pitchFamily="18" charset="0"/>
                <a:ea typeface="Cambria" panose="02040503050406030204" pitchFamily="18" charset="0"/>
              </a:rPr>
              <a:t>Krūtų nuprausimas, masažas</a:t>
            </a:r>
          </a:p>
          <a:p>
            <a:pPr marL="0" indent="0">
              <a:buNone/>
            </a:pPr>
            <a:r>
              <a:rPr lang="lt-LT" sz="2000" dirty="0">
                <a:latin typeface="Cambria" panose="02040503050406030204" pitchFamily="18" charset="0"/>
                <a:ea typeface="Cambria" panose="02040503050406030204" pitchFamily="18" charset="0"/>
              </a:rPr>
              <a:t>Pientraukio negalima per šabą (darbas)</a:t>
            </a:r>
          </a:p>
          <a:p>
            <a:pPr marL="0" indent="0">
              <a:buNone/>
            </a:pPr>
            <a:r>
              <a:rPr lang="lt-LT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Priešpienis</a:t>
            </a:r>
            <a:r>
              <a:rPr lang="lt-LT" sz="2000" dirty="0">
                <a:latin typeface="Cambria" panose="02040503050406030204" pitchFamily="18" charset="0"/>
                <a:ea typeface="Cambria" panose="02040503050406030204" pitchFamily="18" charset="0"/>
              </a:rPr>
              <a:t> – netinkamas, nešvarus maistas</a:t>
            </a:r>
          </a:p>
          <a:p>
            <a:pPr marL="0" indent="0">
              <a:buNone/>
            </a:pPr>
            <a:r>
              <a:rPr lang="lt-LT" sz="2000" dirty="0">
                <a:latin typeface="Cambria" panose="02040503050406030204" pitchFamily="18" charset="0"/>
                <a:ea typeface="Cambria" panose="02040503050406030204" pitchFamily="18" charset="0"/>
              </a:rPr>
              <a:t>Žindymo trukmė – 6 mėn.–2 metai</a:t>
            </a:r>
          </a:p>
          <a:p>
            <a:pPr marL="0" indent="0">
              <a:buNone/>
            </a:pPr>
            <a:endParaRPr lang="lt-LT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122" name="Picture 2" descr="A woman watches a nanny care for her newborn baby as she continues her 30 day bed-rest during Sitting The Month">
            <a:extLst>
              <a:ext uri="{FF2B5EF4-FFF2-40B4-BE49-F238E27FC236}">
                <a16:creationId xmlns:a16="http://schemas.microsoft.com/office/drawing/2014/main" id="{9058DCEF-A2F6-4104-935B-6D0CFAAF83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5854" y="1747607"/>
            <a:ext cx="6548688" cy="42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E11DD5F-543C-4F0D-9940-65222B374E55}"/>
              </a:ext>
            </a:extLst>
          </p:cNvPr>
          <p:cNvSpPr txBox="1"/>
          <p:nvPr/>
        </p:nvSpPr>
        <p:spPr>
          <a:xfrm>
            <a:off x="5295854" y="6061068"/>
            <a:ext cx="657589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lt-LT" dirty="0">
                <a:latin typeface="Cambria" panose="02040503050406030204" pitchFamily="18" charset="0"/>
                <a:ea typeface="Cambria" panose="02040503050406030204" pitchFamily="18" charset="0"/>
              </a:rPr>
              <a:t>„Ilsėtis, tada vėl ilsėtis, o kai pasiilsės pakankamai – pailsėti dar.“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98680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0430D-3B35-4620-A879-B38D8C05D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599" y="365126"/>
            <a:ext cx="11763375" cy="76835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lt-LT" sz="3600" b="1" dirty="0">
                <a:latin typeface="Cambria" panose="02040503050406030204" pitchFamily="18" charset="0"/>
                <a:ea typeface="Cambria" panose="02040503050406030204" pitchFamily="18" charset="0"/>
              </a:rPr>
              <a:t>Kiti ritualai</a:t>
            </a:r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ADE2B9-2DC9-41BD-9140-01B8EB5B3A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599" y="1358900"/>
            <a:ext cx="11763374" cy="5251450"/>
          </a:xfrm>
          <a:solidFill>
            <a:schemeClr val="bg1"/>
          </a:solidFill>
        </p:spPr>
        <p:txBody>
          <a:bodyPr/>
          <a:lstStyle/>
          <a:p>
            <a:pPr marL="0" indent="0">
              <a:buNone/>
            </a:pPr>
            <a:r>
              <a:rPr lang="lt-LT" sz="2000" dirty="0">
                <a:latin typeface="Cambria" panose="02040503050406030204" pitchFamily="18" charset="0"/>
                <a:ea typeface="Cambria" panose="02040503050406030204" pitchFamily="18" charset="0"/>
              </a:rPr>
              <a:t>Liemens suveržimas (skaros, juostos) mamai, naujagimiui</a:t>
            </a:r>
          </a:p>
          <a:p>
            <a:pPr marL="0" indent="0">
              <a:buNone/>
            </a:pPr>
            <a:r>
              <a:rPr lang="lt-LT" sz="2000" dirty="0">
                <a:latin typeface="Cambria" panose="02040503050406030204" pitchFamily="18" charset="0"/>
                <a:ea typeface="Cambria" panose="02040503050406030204" pitchFamily="18" charset="0"/>
              </a:rPr>
              <a:t>Masažai aliejais</a:t>
            </a:r>
          </a:p>
          <a:p>
            <a:pPr marL="0" indent="0">
              <a:buNone/>
            </a:pPr>
            <a:r>
              <a:rPr lang="lt-LT" sz="2000" dirty="0">
                <a:latin typeface="Cambria" panose="02040503050406030204" pitchFamily="18" charset="0"/>
                <a:ea typeface="Cambria" panose="02040503050406030204" pitchFamily="18" charset="0"/>
              </a:rPr>
              <a:t>Placentos laidojimas, deginimas</a:t>
            </a:r>
          </a:p>
          <a:p>
            <a:pPr marL="0" indent="0">
              <a:buNone/>
            </a:pPr>
            <a:r>
              <a:rPr lang="lt-LT" sz="2000" dirty="0">
                <a:latin typeface="Cambria" panose="02040503050406030204" pitchFamily="18" charset="0"/>
                <a:ea typeface="Cambria" panose="02040503050406030204" pitchFamily="18" charset="0"/>
              </a:rPr>
              <a:t>Specialūs ženklai, įspėjimai prie lauko durų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6B6B37-7FAC-4C14-8A4D-6255EF760DC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757"/>
          <a:stretch/>
        </p:blipFill>
        <p:spPr>
          <a:xfrm>
            <a:off x="321013" y="3502532"/>
            <a:ext cx="2517844" cy="29903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2F46F2D-0438-4EBD-8216-F6D8916237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046" y="5707633"/>
            <a:ext cx="752271" cy="68796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2EA36E-6A4B-4784-8161-FDD5E699E3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5572" y="1461277"/>
            <a:ext cx="2371422" cy="237142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EA058B5-CFD9-42A8-B922-0CFE693D7F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1979" y="1461276"/>
            <a:ext cx="2371422" cy="237142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4CF7714-DD62-4701-B87C-F3F67FAD7B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93804" y="4258390"/>
            <a:ext cx="2983150" cy="223448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FCA9979-C10B-4804-821F-0D64471FF7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04525" y="4258390"/>
            <a:ext cx="3318362" cy="221334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01EC025-2C93-4D82-8388-102B7586C65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09774" y="3502532"/>
            <a:ext cx="2224038" cy="2969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1283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3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62B4DB8-BE70-44F6-8EA1-917E631FCCC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626" t="14862" r="42030" b="5000"/>
          <a:stretch/>
        </p:blipFill>
        <p:spPr>
          <a:xfrm>
            <a:off x="266699" y="180974"/>
            <a:ext cx="4708784" cy="6562725"/>
          </a:xfrm>
          <a:prstGeom prst="rect">
            <a:avLst/>
          </a:prstGeom>
          <a:effectLst>
            <a:reflection stA="0" endPos="65000" dist="50800" dir="5400000" sy="-100000" algn="bl" rotWithShape="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F46B427-A99F-4C42-B572-60BAF9BF4E2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250" t="55834" r="41641" b="16250"/>
          <a:stretch/>
        </p:blipFill>
        <p:spPr>
          <a:xfrm>
            <a:off x="5078184" y="2488050"/>
            <a:ext cx="6235084" cy="2638425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68E5EA0-58BB-496B-AB42-AD354EE2F882}"/>
              </a:ext>
            </a:extLst>
          </p:cNvPr>
          <p:cNvCxnSpPr/>
          <p:nvPr/>
        </p:nvCxnSpPr>
        <p:spPr>
          <a:xfrm>
            <a:off x="5216605" y="3560323"/>
            <a:ext cx="5787957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74D576B5-3BBD-456E-B60B-ABE9C92459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94570" y="3264795"/>
            <a:ext cx="5809992" cy="36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4435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lausimynas mama mums rupi">
            <a:extLst>
              <a:ext uri="{FF2B5EF4-FFF2-40B4-BE49-F238E27FC236}">
                <a16:creationId xmlns:a16="http://schemas.microsoft.com/office/drawing/2014/main" id="{750D9BAE-997E-4551-83CE-B72419D505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157" y="0"/>
            <a:ext cx="48339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D7FBFAE-E17F-4C56-99F6-DA60852573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172" t="4444" r="1174" b="5973"/>
          <a:stretch/>
        </p:blipFill>
        <p:spPr>
          <a:xfrm>
            <a:off x="-74781" y="357187"/>
            <a:ext cx="12192000" cy="614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031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C48D6-F551-4AF5-B0E4-5F94EA7BB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65126"/>
            <a:ext cx="11791950" cy="69215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lt-LT" sz="3600" b="1" dirty="0">
                <a:latin typeface="Cambria" panose="02040503050406030204" pitchFamily="18" charset="0"/>
                <a:ea typeface="Cambria" panose="02040503050406030204" pitchFamily="18" charset="0"/>
              </a:rPr>
              <a:t>Klinikinė praktika</a:t>
            </a:r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ED9E46-319F-4283-A3EA-C82643B240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599" y="1253330"/>
            <a:ext cx="11791949" cy="5239543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000" dirty="0">
                <a:latin typeface="Cambria" panose="02040503050406030204" pitchFamily="18" charset="0"/>
                <a:ea typeface="Cambria" panose="02040503050406030204" pitchFamily="18" charset="0"/>
              </a:rPr>
              <a:t>Moteriško personalo poreikis</a:t>
            </a:r>
          </a:p>
          <a:p>
            <a:pPr marL="0" indent="0">
              <a:buNone/>
            </a:pPr>
            <a:r>
              <a:rPr lang="lt-LT" sz="2000" dirty="0">
                <a:latin typeface="Cambria" panose="02040503050406030204" pitchFamily="18" charset="0"/>
                <a:ea typeface="Cambria" panose="02040503050406030204" pitchFamily="18" charset="0"/>
              </a:rPr>
              <a:t>Higienos laikymasis</a:t>
            </a:r>
          </a:p>
          <a:p>
            <a:pPr marL="0" indent="0">
              <a:buNone/>
            </a:pPr>
            <a:r>
              <a:rPr lang="lt-LT" sz="2000" dirty="0">
                <a:latin typeface="Cambria" panose="02040503050406030204" pitchFamily="18" charset="0"/>
                <a:ea typeface="Cambria" panose="02040503050406030204" pitchFamily="18" charset="0"/>
              </a:rPr>
              <a:t>Atviras dialogas, tarimasis dėl kompromisinio priežiūros plano stacionare ir namuose.</a:t>
            </a:r>
          </a:p>
          <a:p>
            <a:pPr marL="0" indent="0">
              <a:buNone/>
            </a:pPr>
            <a:r>
              <a:rPr lang="lt-LT" sz="2000" dirty="0">
                <a:latin typeface="Cambria" panose="02040503050406030204" pitchFamily="18" charset="0"/>
                <a:ea typeface="Cambria" panose="02040503050406030204" pitchFamily="18" charset="0"/>
              </a:rPr>
              <a:t>Atsiradus pogimdyminės depresijos, potrauminio sutrikimo simptomų – nepamiršti pogimdyminės priežiūros momentų.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EABE9A-5F01-460D-A612-1782F3F863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8762" y="3059530"/>
            <a:ext cx="9134476" cy="3355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6774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BF7924-4CD0-4BDD-B0E0-315D03257B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620063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51FCD5B-8E2D-4EA4-ABA8-A1A0909B2858}"/>
              </a:ext>
            </a:extLst>
          </p:cNvPr>
          <p:cNvSpPr txBox="1"/>
          <p:nvPr/>
        </p:nvSpPr>
        <p:spPr>
          <a:xfrm>
            <a:off x="9620062" y="5473005"/>
            <a:ext cx="2571938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fontAlgn="base"/>
            <a:r>
              <a:rPr lang="en-US" sz="1400" dirty="0">
                <a:latin typeface="Cambria" panose="02040503050406030204" pitchFamily="18" charset="0"/>
                <a:ea typeface="Cambria" panose="02040503050406030204" pitchFamily="18" charset="0"/>
              </a:rPr>
              <a:t>December 20, 2019</a:t>
            </a:r>
          </a:p>
          <a:p>
            <a:pPr algn="ctr" fontAlgn="base"/>
            <a:r>
              <a:rPr lang="en-US" sz="1400" b="1" dirty="0">
                <a:latin typeface="Cambria" panose="02040503050406030204" pitchFamily="18" charset="0"/>
                <a:ea typeface="Cambria" panose="02040503050406030204" pitchFamily="18" charset="0"/>
              </a:rPr>
              <a:t>World Health Organization Declares 2020 The Year of the Nurse and the Midwife!</a:t>
            </a:r>
          </a:p>
          <a:p>
            <a:pPr algn="ctr" fontAlgn="base"/>
            <a:r>
              <a:rPr lang="en-US" sz="1400" dirty="0">
                <a:latin typeface="Cambria" panose="02040503050406030204" pitchFamily="18" charset="0"/>
                <a:ea typeface="Cambria" panose="02040503050406030204" pitchFamily="18" charset="0"/>
              </a:rPr>
              <a:t>By: Sharon </a:t>
            </a:r>
            <a:r>
              <a:rPr lang="en-US" sz="1400" dirty="0" err="1">
                <a:latin typeface="Cambria" panose="02040503050406030204" pitchFamily="18" charset="0"/>
                <a:ea typeface="Cambria" panose="02040503050406030204" pitchFamily="18" charset="0"/>
              </a:rPr>
              <a:t>Muza</a:t>
            </a:r>
            <a:r>
              <a:rPr lang="en-US" sz="1400" dirty="0">
                <a:latin typeface="Cambria" panose="02040503050406030204" pitchFamily="18" charset="0"/>
                <a:ea typeface="Cambria" panose="02040503050406030204" pitchFamily="18" charset="0"/>
              </a:rPr>
              <a:t>, BS, LCCE, FACCE, CD/BDT(DONA), CLE 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CA5025B-B48B-404B-A18F-7EB3F29784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0064" y="0"/>
            <a:ext cx="2571934" cy="2571934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45E533B-D1FA-46D5-B757-D92448C3E893}"/>
              </a:ext>
            </a:extLst>
          </p:cNvPr>
          <p:cNvSpPr/>
          <p:nvPr/>
        </p:nvSpPr>
        <p:spPr>
          <a:xfrm>
            <a:off x="2571937" y="5233481"/>
            <a:ext cx="6961169" cy="1400783"/>
          </a:xfrm>
          <a:prstGeom prst="round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6735887-5631-4EB9-B03D-F89432F612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0063" y="2571934"/>
            <a:ext cx="2571939" cy="29748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45A674D-3A68-48D0-82A9-A782380991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6829" y="108219"/>
            <a:ext cx="3981450" cy="115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942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I love my Midwife tshirt&amp;quot; Poster by jcaladolopes | Redbubble">
            <a:extLst>
              <a:ext uri="{FF2B5EF4-FFF2-40B4-BE49-F238E27FC236}">
                <a16:creationId xmlns:a16="http://schemas.microsoft.com/office/drawing/2014/main" id="{A042BA92-4C31-436E-AECD-720052956F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E7E6917-F37B-4A3F-B365-D037771E46CE}"/>
              </a:ext>
            </a:extLst>
          </p:cNvPr>
          <p:cNvSpPr txBox="1"/>
          <p:nvPr/>
        </p:nvSpPr>
        <p:spPr>
          <a:xfrm>
            <a:off x="5334000" y="6371471"/>
            <a:ext cx="7159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 © African patterns - http://www.redbubble.com/people/Africanpattern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40138C2-E18A-4084-9B97-4C1B2DE6A0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8234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7884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17392</TotalTime>
  <Words>1088</Words>
  <Application>Microsoft Office PowerPoint</Application>
  <PresentationFormat>Widescreen</PresentationFormat>
  <Paragraphs>106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Cambria</vt:lpstr>
      <vt:lpstr>Office Theme</vt:lpstr>
      <vt:lpstr>PowerPoint Presentation</vt:lpstr>
      <vt:lpstr>Laikotarpis po gimdymo. Apibrėžimas.</vt:lpstr>
      <vt:lpstr>Moters priežiūra po gimdymo (medicininė)</vt:lpstr>
      <vt:lpstr>Kas dar gali padėti?</vt:lpstr>
      <vt:lpstr>Tradiciniai ritualai</vt:lpstr>
      <vt:lpstr>Organizuota pagalba pagimdžiusiajai ir naujagimiui</vt:lpstr>
      <vt:lpstr>Poilsis ir draudžiama veikla</vt:lpstr>
      <vt:lpstr>Mityba</vt:lpstr>
      <vt:lpstr>Higiena ir fizinis aktyvumas</vt:lpstr>
      <vt:lpstr> Tarpvietės garinimas (Yoni steaming) – tai šilumos ir aromaterapijos kompleksas, skirtas atstatyti ir „atgaivinti“ makšties audinius (Magali, 2018), pagerinti moters fizinę, emocinę savijautą. . Indikacijos:  - endometriozė  - PMS  - po gimdymo  - kt.</vt:lpstr>
      <vt:lpstr>PowerPoint Presentation</vt:lpstr>
      <vt:lpstr> Sėdimosios vonelės (sitz bath) naudojamos siekiant pagerinti audinių gijimą,   mažinti uždegimą ir infekcijos simptomus.</vt:lpstr>
      <vt:lpstr>PowerPoint Presentation</vt:lpstr>
      <vt:lpstr>PowerPoint Presentation</vt:lpstr>
      <vt:lpstr>PowerPoint Presentation</vt:lpstr>
      <vt:lpstr>Sėdimųjų vonelių turinys:</vt:lpstr>
      <vt:lpstr>PowerPoint Presentation</vt:lpstr>
      <vt:lpstr>Naujagimio priežiūra ir žindymas</vt:lpstr>
      <vt:lpstr>Kiti ritualai</vt:lpstr>
      <vt:lpstr>PowerPoint Presentation</vt:lpstr>
      <vt:lpstr>PowerPoint Presentation</vt:lpstr>
      <vt:lpstr>Klinikinė praktika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Rokas</dc:creator>
  <cp:lastModifiedBy>Rokas</cp:lastModifiedBy>
  <cp:revision>67</cp:revision>
  <dcterms:created xsi:type="dcterms:W3CDTF">2021-10-01T08:17:36Z</dcterms:created>
  <dcterms:modified xsi:type="dcterms:W3CDTF">2021-10-13T10:10:02Z</dcterms:modified>
</cp:coreProperties>
</file>